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74" r:id="rId5"/>
    <p:sldId id="261" r:id="rId6"/>
    <p:sldId id="260" r:id="rId7"/>
    <p:sldId id="262" r:id="rId8"/>
    <p:sldId id="263" r:id="rId9"/>
    <p:sldId id="277" r:id="rId10"/>
    <p:sldId id="276" r:id="rId11"/>
    <p:sldId id="275" r:id="rId12"/>
    <p:sldId id="264" r:id="rId13"/>
    <p:sldId id="265" r:id="rId14"/>
    <p:sldId id="278" r:id="rId15"/>
    <p:sldId id="279" r:id="rId16"/>
    <p:sldId id="266" r:id="rId17"/>
    <p:sldId id="280" r:id="rId18"/>
    <p:sldId id="281" r:id="rId19"/>
    <p:sldId id="267" r:id="rId20"/>
    <p:sldId id="282" r:id="rId21"/>
    <p:sldId id="283" r:id="rId22"/>
    <p:sldId id="268" r:id="rId23"/>
    <p:sldId id="284" r:id="rId24"/>
    <p:sldId id="285" r:id="rId25"/>
    <p:sldId id="269" r:id="rId26"/>
    <p:sldId id="286" r:id="rId27"/>
    <p:sldId id="287" r:id="rId28"/>
    <p:sldId id="292" r:id="rId29"/>
    <p:sldId id="293" r:id="rId30"/>
    <p:sldId id="294" r:id="rId31"/>
    <p:sldId id="270" r:id="rId32"/>
    <p:sldId id="288" r:id="rId33"/>
    <p:sldId id="289" r:id="rId34"/>
    <p:sldId id="290" r:id="rId35"/>
    <p:sldId id="271" r:id="rId36"/>
    <p:sldId id="291" r:id="rId37"/>
    <p:sldId id="27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8" d="100"/>
          <a:sy n="78" d="100"/>
        </p:scale>
        <p:origin x="82"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9/19/2020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9/19/2020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9/19/2020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9/19/2020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9/19/2020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1D94-379D-46DC-B2E2-4FA7002DA68C}"/>
              </a:ext>
            </a:extLst>
          </p:cNvPr>
          <p:cNvSpPr>
            <a:spLocks noGrp="1"/>
          </p:cNvSpPr>
          <p:nvPr>
            <p:ph type="ctrTitle"/>
          </p:nvPr>
        </p:nvSpPr>
        <p:spPr/>
        <p:txBody>
          <a:bodyPr>
            <a:normAutofit/>
          </a:bodyPr>
          <a:lstStyle/>
          <a:p>
            <a:pPr algn="ctr"/>
            <a:r>
              <a:rPr lang="en-US" dirty="0" err="1"/>
              <a:t>Hutterthal</a:t>
            </a:r>
            <a:r>
              <a:rPr lang="en-US" dirty="0"/>
              <a:t> CHURCH</a:t>
            </a:r>
            <a:br>
              <a:rPr lang="en-US" dirty="0"/>
            </a:br>
            <a:r>
              <a:rPr lang="en-US" dirty="0" err="1"/>
              <a:t>ShaLom</a:t>
            </a:r>
            <a:r>
              <a:rPr lang="en-US" dirty="0"/>
              <a:t> Readers 2020</a:t>
            </a:r>
          </a:p>
        </p:txBody>
      </p:sp>
      <p:sp>
        <p:nvSpPr>
          <p:cNvPr id="3" name="Subtitle 2">
            <a:extLst>
              <a:ext uri="{FF2B5EF4-FFF2-40B4-BE49-F238E27FC236}">
                <a16:creationId xmlns:a16="http://schemas.microsoft.com/office/drawing/2014/main" id="{A8055F60-0A02-40A6-8899-EAE20A0C198E}"/>
              </a:ext>
            </a:extLst>
          </p:cNvPr>
          <p:cNvSpPr>
            <a:spLocks noGrp="1"/>
          </p:cNvSpPr>
          <p:nvPr>
            <p:ph type="subTitle" idx="1"/>
          </p:nvPr>
        </p:nvSpPr>
        <p:spPr/>
        <p:txBody>
          <a:bodyPr/>
          <a:lstStyle/>
          <a:p>
            <a:pPr algn="ctr"/>
            <a:r>
              <a:rPr lang="en-US" dirty="0"/>
              <a:t>Ages 4 and Up</a:t>
            </a:r>
          </a:p>
        </p:txBody>
      </p:sp>
    </p:spTree>
    <p:extLst>
      <p:ext uri="{BB962C8B-B14F-4D97-AF65-F5344CB8AC3E}">
        <p14:creationId xmlns:p14="http://schemas.microsoft.com/office/powerpoint/2010/main" val="9638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6C6ED9-AFDA-4C01-8ED4-24B34FF954A8}"/>
              </a:ext>
            </a:extLst>
          </p:cNvPr>
          <p:cNvSpPr txBox="1"/>
          <p:nvPr/>
        </p:nvSpPr>
        <p:spPr>
          <a:xfrm>
            <a:off x="3142695" y="883361"/>
            <a:ext cx="6152225" cy="1107996"/>
          </a:xfrm>
          <a:prstGeom prst="rect">
            <a:avLst/>
          </a:prstGeom>
          <a:noFill/>
        </p:spPr>
        <p:txBody>
          <a:bodyPr wrap="square" rtlCol="0">
            <a:spAutoFit/>
          </a:bodyPr>
          <a:lstStyle/>
          <a:p>
            <a:r>
              <a:rPr lang="en-US" sz="6600" dirty="0">
                <a:solidFill>
                  <a:srgbClr val="002060"/>
                </a:solidFill>
                <a:latin typeface="Comic Sans MS" panose="030F0702030302020204" pitchFamily="66" charset="0"/>
              </a:rPr>
              <a:t>Egan and Isaac</a:t>
            </a:r>
          </a:p>
        </p:txBody>
      </p:sp>
      <p:pic>
        <p:nvPicPr>
          <p:cNvPr id="7" name="Picture 12">
            <a:extLst>
              <a:ext uri="{FF2B5EF4-FFF2-40B4-BE49-F238E27FC236}">
                <a16:creationId xmlns:a16="http://schemas.microsoft.com/office/drawing/2014/main" id="{EE26E8FE-C3DA-4D0C-8810-7D99E4044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41" t="5457" r="12826" b="18054"/>
          <a:stretch/>
        </p:blipFill>
        <p:spPr bwMode="auto">
          <a:xfrm rot="5400000">
            <a:off x="2934384" y="2478115"/>
            <a:ext cx="2537127" cy="47668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5E1DCD-92DB-4865-B4F9-E7011C8F65C2}"/>
              </a:ext>
            </a:extLst>
          </p:cNvPr>
          <p:cNvSpPr txBox="1"/>
          <p:nvPr/>
        </p:nvSpPr>
        <p:spPr>
          <a:xfrm>
            <a:off x="6837833" y="3265005"/>
            <a:ext cx="3534663" cy="3139321"/>
          </a:xfrm>
          <a:prstGeom prst="rect">
            <a:avLst/>
          </a:prstGeom>
          <a:solidFill>
            <a:schemeClr val="accent5">
              <a:lumMod val="50000"/>
            </a:schemeClr>
          </a:solidFill>
        </p:spPr>
        <p:txBody>
          <a:bodyPr wrap="square" rtlCol="0">
            <a:spAutoFit/>
          </a:bodyPr>
          <a:lstStyle/>
          <a:p>
            <a:r>
              <a:rPr lang="en-US" dirty="0">
                <a:solidFill>
                  <a:schemeClr val="bg1"/>
                </a:solidFill>
              </a:rPr>
              <a:t>This gift is pretty super.</a:t>
            </a:r>
          </a:p>
          <a:p>
            <a:r>
              <a:rPr lang="en-US" dirty="0">
                <a:solidFill>
                  <a:schemeClr val="bg1"/>
                </a:solidFill>
              </a:rPr>
              <a:t>It’s a gift to Heifer International in your name, and it’s going to help other kids around the world. Because of you, children will be able to eat three healthy meals a day, go to school, and play games with their friends. That makes you a superhero, too!</a:t>
            </a:r>
          </a:p>
        </p:txBody>
      </p:sp>
      <p:sp>
        <p:nvSpPr>
          <p:cNvPr id="14" name="TextBox 13">
            <a:extLst>
              <a:ext uri="{FF2B5EF4-FFF2-40B4-BE49-F238E27FC236}">
                <a16:creationId xmlns:a16="http://schemas.microsoft.com/office/drawing/2014/main" id="{3CDC70F9-E144-436B-BF63-818FFFB7A0EE}"/>
              </a:ext>
            </a:extLst>
          </p:cNvPr>
          <p:cNvSpPr txBox="1"/>
          <p:nvPr/>
        </p:nvSpPr>
        <p:spPr>
          <a:xfrm>
            <a:off x="1500809" y="2064677"/>
            <a:ext cx="9541565" cy="1200329"/>
          </a:xfrm>
          <a:prstGeom prst="rect">
            <a:avLst/>
          </a:prstGeom>
          <a:noFill/>
        </p:spPr>
        <p:txBody>
          <a:bodyPr wrap="square" rtlCol="0">
            <a:spAutoFit/>
          </a:bodyPr>
          <a:lstStyle/>
          <a:p>
            <a:r>
              <a:rPr lang="en-US" sz="2400" dirty="0">
                <a:solidFill>
                  <a:schemeClr val="accent5">
                    <a:lumMod val="50000"/>
                  </a:schemeClr>
                </a:solidFill>
              </a:rPr>
              <a:t>Together, Egan and Isaac  donated to the Heifer Project, Heifer International. Below are the notes from Heifer International and from Egan and Isaac. </a:t>
            </a:r>
          </a:p>
        </p:txBody>
      </p:sp>
    </p:spTree>
    <p:extLst>
      <p:ext uri="{BB962C8B-B14F-4D97-AF65-F5344CB8AC3E}">
        <p14:creationId xmlns:p14="http://schemas.microsoft.com/office/powerpoint/2010/main" val="206158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AD8BFA-8E38-40A0-9F8B-8B7322AEC54A}"/>
              </a:ext>
            </a:extLst>
          </p:cNvPr>
          <p:cNvSpPr txBox="1"/>
          <p:nvPr/>
        </p:nvSpPr>
        <p:spPr>
          <a:xfrm>
            <a:off x="4358640" y="883361"/>
            <a:ext cx="2468880" cy="1107996"/>
          </a:xfrm>
          <a:prstGeom prst="rect">
            <a:avLst/>
          </a:prstGeom>
          <a:noFill/>
        </p:spPr>
        <p:txBody>
          <a:bodyPr wrap="square" rtlCol="0">
            <a:spAutoFit/>
          </a:bodyPr>
          <a:lstStyle/>
          <a:p>
            <a:r>
              <a:rPr lang="en-US" sz="6600" dirty="0">
                <a:solidFill>
                  <a:srgbClr val="002060"/>
                </a:solidFill>
                <a:latin typeface="Comic Sans MS" panose="030F0702030302020204" pitchFamily="66" charset="0"/>
              </a:rPr>
              <a:t>Isaac</a:t>
            </a:r>
          </a:p>
        </p:txBody>
      </p:sp>
      <p:sp>
        <p:nvSpPr>
          <p:cNvPr id="7" name="Content Placeholder 2">
            <a:extLst>
              <a:ext uri="{FF2B5EF4-FFF2-40B4-BE49-F238E27FC236}">
                <a16:creationId xmlns:a16="http://schemas.microsoft.com/office/drawing/2014/main" id="{693E0AE5-18BC-47DF-927D-439D44297FA9}"/>
              </a:ext>
            </a:extLst>
          </p:cNvPr>
          <p:cNvSpPr txBox="1">
            <a:spLocks/>
          </p:cNvSpPr>
          <p:nvPr/>
        </p:nvSpPr>
        <p:spPr>
          <a:xfrm>
            <a:off x="3341703" y="1991357"/>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Isaac chose the book</a:t>
            </a:r>
          </a:p>
        </p:txBody>
      </p:sp>
      <p:pic>
        <p:nvPicPr>
          <p:cNvPr id="13316" name="Picture 4">
            <a:extLst>
              <a:ext uri="{FF2B5EF4-FFF2-40B4-BE49-F238E27FC236}">
                <a16:creationId xmlns:a16="http://schemas.microsoft.com/office/drawing/2014/main" id="{2D566128-97AE-4FAD-BF3D-355F1A2E4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740" y="1145405"/>
            <a:ext cx="39052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83F14FD-3C70-4C5F-8359-4CBE4A6678DD}"/>
              </a:ext>
            </a:extLst>
          </p:cNvPr>
          <p:cNvSpPr txBox="1"/>
          <p:nvPr/>
        </p:nvSpPr>
        <p:spPr>
          <a:xfrm>
            <a:off x="4931645" y="1103675"/>
            <a:ext cx="2468880" cy="1107996"/>
          </a:xfrm>
          <a:prstGeom prst="rect">
            <a:avLst/>
          </a:prstGeom>
          <a:noFill/>
        </p:spPr>
        <p:txBody>
          <a:bodyPr wrap="square" rtlCol="0">
            <a:spAutoFit/>
          </a:bodyPr>
          <a:lstStyle/>
          <a:p>
            <a:r>
              <a:rPr lang="en-US" sz="6600" dirty="0">
                <a:latin typeface="Comic Sans MS" panose="030F0702030302020204" pitchFamily="66" charset="0"/>
              </a:rPr>
              <a:t>Egan</a:t>
            </a:r>
          </a:p>
        </p:txBody>
      </p:sp>
      <p:sp>
        <p:nvSpPr>
          <p:cNvPr id="15" name="Content Placeholder 2">
            <a:extLst>
              <a:ext uri="{FF2B5EF4-FFF2-40B4-BE49-F238E27FC236}">
                <a16:creationId xmlns:a16="http://schemas.microsoft.com/office/drawing/2014/main" id="{EBB07FBF-8AC1-434E-BC02-9274060542B2}"/>
              </a:ext>
            </a:extLst>
          </p:cNvPr>
          <p:cNvSpPr txBox="1">
            <a:spLocks/>
          </p:cNvSpPr>
          <p:nvPr/>
        </p:nvSpPr>
        <p:spPr>
          <a:xfrm>
            <a:off x="1583925" y="1875947"/>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Egan chose the book</a:t>
            </a:r>
          </a:p>
        </p:txBody>
      </p:sp>
      <p:pic>
        <p:nvPicPr>
          <p:cNvPr id="15362" name="Picture 2" descr="14 Cows for America">
            <a:extLst>
              <a:ext uri="{FF2B5EF4-FFF2-40B4-BE49-F238E27FC236}">
                <a16:creationId xmlns:a16="http://schemas.microsoft.com/office/drawing/2014/main" id="{A9C19699-F833-48E8-9A63-361D4369D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2390774"/>
            <a:ext cx="4840780" cy="407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review">
            <a:extLst>
              <a:ext uri="{FF2B5EF4-FFF2-40B4-BE49-F238E27FC236}">
                <a16:creationId xmlns:a16="http://schemas.microsoft.com/office/drawing/2014/main" id="{5CBF8394-6027-41A5-9C5E-CEC0EECB41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36" t="27629" r="8617" b="15186"/>
          <a:stretch/>
        </p:blipFill>
        <p:spPr bwMode="auto">
          <a:xfrm rot="16200000">
            <a:off x="5024267" y="1596496"/>
            <a:ext cx="4632668" cy="46326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6A663C-0447-449A-A635-4B0EBE48B001}"/>
              </a:ext>
            </a:extLst>
          </p:cNvPr>
          <p:cNvSpPr txBox="1"/>
          <p:nvPr/>
        </p:nvSpPr>
        <p:spPr>
          <a:xfrm>
            <a:off x="6238437" y="349714"/>
            <a:ext cx="3251200" cy="1107996"/>
          </a:xfrm>
          <a:prstGeom prst="rect">
            <a:avLst/>
          </a:prstGeom>
          <a:noFill/>
        </p:spPr>
        <p:txBody>
          <a:bodyPr wrap="square" rtlCol="0">
            <a:spAutoFit/>
          </a:bodyPr>
          <a:lstStyle/>
          <a:p>
            <a:r>
              <a:rPr lang="en-US" sz="6600" dirty="0">
                <a:solidFill>
                  <a:schemeClr val="accent3">
                    <a:lumMod val="60000"/>
                    <a:lumOff val="40000"/>
                  </a:schemeClr>
                </a:solidFill>
                <a:latin typeface="Comic Sans MS" panose="030F0702030302020204" pitchFamily="66" charset="0"/>
              </a:rPr>
              <a:t>Bridget</a:t>
            </a:r>
          </a:p>
        </p:txBody>
      </p:sp>
      <p:sp>
        <p:nvSpPr>
          <p:cNvPr id="8" name="TextBox 7">
            <a:extLst>
              <a:ext uri="{FF2B5EF4-FFF2-40B4-BE49-F238E27FC236}">
                <a16:creationId xmlns:a16="http://schemas.microsoft.com/office/drawing/2014/main" id="{F7DEFFF7-DF3F-4A1C-BA09-B308DF042DE9}"/>
              </a:ext>
            </a:extLst>
          </p:cNvPr>
          <p:cNvSpPr txBox="1"/>
          <p:nvPr/>
        </p:nvSpPr>
        <p:spPr>
          <a:xfrm>
            <a:off x="2428534" y="3136612"/>
            <a:ext cx="2053767" cy="584775"/>
          </a:xfrm>
          <a:prstGeom prst="rect">
            <a:avLst/>
          </a:prstGeom>
          <a:noFill/>
        </p:spPr>
        <p:txBody>
          <a:bodyPr wrap="none" rtlCol="0">
            <a:spAutoFit/>
          </a:bodyPr>
          <a:lstStyle/>
          <a:p>
            <a:r>
              <a:rPr lang="en-US" sz="3200" u="sng" dirty="0"/>
              <a:t>Old Turtle</a:t>
            </a:r>
          </a:p>
        </p:txBody>
      </p:sp>
    </p:spTree>
    <p:extLst>
      <p:ext uri="{BB962C8B-B14F-4D97-AF65-F5344CB8AC3E}">
        <p14:creationId xmlns:p14="http://schemas.microsoft.com/office/powerpoint/2010/main" val="37425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wipe(down)">
                                      <p:cBhvr>
                                        <p:cTn id="23" dur="580">
                                          <p:stCondLst>
                                            <p:cond delay="0"/>
                                          </p:stCondLst>
                                        </p:cTn>
                                        <p:tgtEl>
                                          <p:spTgt spid="4098"/>
                                        </p:tgtEl>
                                      </p:cBhvr>
                                    </p:animEffect>
                                    <p:anim calcmode="lin" valueType="num">
                                      <p:cBhvr>
                                        <p:cTn id="24"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29" dur="26">
                                          <p:stCondLst>
                                            <p:cond delay="650"/>
                                          </p:stCondLst>
                                        </p:cTn>
                                        <p:tgtEl>
                                          <p:spTgt spid="4098"/>
                                        </p:tgtEl>
                                      </p:cBhvr>
                                      <p:to x="100000" y="60000"/>
                                    </p:animScale>
                                    <p:animScale>
                                      <p:cBhvr>
                                        <p:cTn id="30" dur="166" decel="50000">
                                          <p:stCondLst>
                                            <p:cond delay="676"/>
                                          </p:stCondLst>
                                        </p:cTn>
                                        <p:tgtEl>
                                          <p:spTgt spid="4098"/>
                                        </p:tgtEl>
                                      </p:cBhvr>
                                      <p:to x="100000" y="100000"/>
                                    </p:animScale>
                                    <p:animScale>
                                      <p:cBhvr>
                                        <p:cTn id="31" dur="26">
                                          <p:stCondLst>
                                            <p:cond delay="1312"/>
                                          </p:stCondLst>
                                        </p:cTn>
                                        <p:tgtEl>
                                          <p:spTgt spid="4098"/>
                                        </p:tgtEl>
                                      </p:cBhvr>
                                      <p:to x="100000" y="80000"/>
                                    </p:animScale>
                                    <p:animScale>
                                      <p:cBhvr>
                                        <p:cTn id="32" dur="166" decel="50000">
                                          <p:stCondLst>
                                            <p:cond delay="1338"/>
                                          </p:stCondLst>
                                        </p:cTn>
                                        <p:tgtEl>
                                          <p:spTgt spid="4098"/>
                                        </p:tgtEl>
                                      </p:cBhvr>
                                      <p:to x="100000" y="100000"/>
                                    </p:animScale>
                                    <p:animScale>
                                      <p:cBhvr>
                                        <p:cTn id="33" dur="26">
                                          <p:stCondLst>
                                            <p:cond delay="1642"/>
                                          </p:stCondLst>
                                        </p:cTn>
                                        <p:tgtEl>
                                          <p:spTgt spid="4098"/>
                                        </p:tgtEl>
                                      </p:cBhvr>
                                      <p:to x="100000" y="90000"/>
                                    </p:animScale>
                                    <p:animScale>
                                      <p:cBhvr>
                                        <p:cTn id="34" dur="166" decel="50000">
                                          <p:stCondLst>
                                            <p:cond delay="1668"/>
                                          </p:stCondLst>
                                        </p:cTn>
                                        <p:tgtEl>
                                          <p:spTgt spid="4098"/>
                                        </p:tgtEl>
                                      </p:cBhvr>
                                      <p:to x="100000" y="100000"/>
                                    </p:animScale>
                                    <p:animScale>
                                      <p:cBhvr>
                                        <p:cTn id="35" dur="26">
                                          <p:stCondLst>
                                            <p:cond delay="1808"/>
                                          </p:stCondLst>
                                        </p:cTn>
                                        <p:tgtEl>
                                          <p:spTgt spid="4098"/>
                                        </p:tgtEl>
                                      </p:cBhvr>
                                      <p:to x="100000" y="95000"/>
                                    </p:animScale>
                                    <p:animScale>
                                      <p:cBhvr>
                                        <p:cTn id="36" dur="166" decel="50000">
                                          <p:stCondLst>
                                            <p:cond delay="1834"/>
                                          </p:stCondLst>
                                        </p:cTn>
                                        <p:tgtEl>
                                          <p:spTgt spid="409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7191EB-6DDD-4FD3-90CD-57CEA653E367}"/>
              </a:ext>
            </a:extLst>
          </p:cNvPr>
          <p:cNvSpPr txBox="1"/>
          <p:nvPr/>
        </p:nvSpPr>
        <p:spPr>
          <a:xfrm>
            <a:off x="6978767" y="351360"/>
            <a:ext cx="3251200" cy="1107996"/>
          </a:xfrm>
          <a:prstGeom prst="rect">
            <a:avLst/>
          </a:prstGeom>
          <a:noFill/>
        </p:spPr>
        <p:txBody>
          <a:bodyPr wrap="square" rtlCol="0">
            <a:spAutoFit/>
          </a:bodyPr>
          <a:lstStyle/>
          <a:p>
            <a:r>
              <a:rPr lang="en-US" sz="6600" dirty="0">
                <a:solidFill>
                  <a:schemeClr val="accent3">
                    <a:lumMod val="60000"/>
                    <a:lumOff val="40000"/>
                  </a:schemeClr>
                </a:solidFill>
                <a:latin typeface="Comic Sans MS" panose="030F0702030302020204" pitchFamily="66" charset="0"/>
              </a:rPr>
              <a:t>Bridget</a:t>
            </a:r>
          </a:p>
        </p:txBody>
      </p:sp>
      <p:pic>
        <p:nvPicPr>
          <p:cNvPr id="3" name="Picture 4" descr="Image preview">
            <a:extLst>
              <a:ext uri="{FF2B5EF4-FFF2-40B4-BE49-F238E27FC236}">
                <a16:creationId xmlns:a16="http://schemas.microsoft.com/office/drawing/2014/main" id="{8431D4B6-8296-4F26-8B42-EA62A97B8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5" t="17666" r="13500" b="10334"/>
          <a:stretch/>
        </p:blipFill>
        <p:spPr bwMode="auto">
          <a:xfrm>
            <a:off x="1003177" y="1459356"/>
            <a:ext cx="7102135" cy="46557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C25331-7E6E-4A8A-B0F3-E34AC4BBA96A}"/>
              </a:ext>
            </a:extLst>
          </p:cNvPr>
          <p:cNvSpPr txBox="1"/>
          <p:nvPr/>
        </p:nvSpPr>
        <p:spPr>
          <a:xfrm>
            <a:off x="8299630" y="1630069"/>
            <a:ext cx="1930337" cy="584775"/>
          </a:xfrm>
          <a:prstGeom prst="rect">
            <a:avLst/>
          </a:prstGeom>
          <a:noFill/>
        </p:spPr>
        <p:txBody>
          <a:bodyPr wrap="none" rtlCol="0">
            <a:spAutoFit/>
          </a:bodyPr>
          <a:lstStyle/>
          <a:p>
            <a:r>
              <a:rPr lang="en-US" sz="3200" u="sng" dirty="0"/>
              <a:t>It’s Mine!</a:t>
            </a:r>
          </a:p>
        </p:txBody>
      </p:sp>
    </p:spTree>
    <p:extLst>
      <p:ext uri="{BB962C8B-B14F-4D97-AF65-F5344CB8AC3E}">
        <p14:creationId xmlns:p14="http://schemas.microsoft.com/office/powerpoint/2010/main" val="37484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D48901-1DB6-4FD4-8967-02E825F8FD08}"/>
              </a:ext>
            </a:extLst>
          </p:cNvPr>
          <p:cNvSpPr txBox="1"/>
          <p:nvPr/>
        </p:nvSpPr>
        <p:spPr>
          <a:xfrm>
            <a:off x="6978767" y="351360"/>
            <a:ext cx="3251200" cy="1107996"/>
          </a:xfrm>
          <a:prstGeom prst="rect">
            <a:avLst/>
          </a:prstGeom>
          <a:noFill/>
        </p:spPr>
        <p:txBody>
          <a:bodyPr wrap="square" rtlCol="0">
            <a:spAutoFit/>
          </a:bodyPr>
          <a:lstStyle/>
          <a:p>
            <a:r>
              <a:rPr lang="en-US" sz="6600" dirty="0">
                <a:solidFill>
                  <a:schemeClr val="accent3">
                    <a:lumMod val="60000"/>
                    <a:lumOff val="40000"/>
                  </a:schemeClr>
                </a:solidFill>
                <a:latin typeface="Comic Sans MS" panose="030F0702030302020204" pitchFamily="66" charset="0"/>
              </a:rPr>
              <a:t>Bridget</a:t>
            </a:r>
          </a:p>
        </p:txBody>
      </p:sp>
      <p:sp>
        <p:nvSpPr>
          <p:cNvPr id="5" name="Content Placeholder 2">
            <a:extLst>
              <a:ext uri="{FF2B5EF4-FFF2-40B4-BE49-F238E27FC236}">
                <a16:creationId xmlns:a16="http://schemas.microsoft.com/office/drawing/2014/main" id="{A3400626-535C-4543-B6C5-89C7B360CF32}"/>
              </a:ext>
            </a:extLst>
          </p:cNvPr>
          <p:cNvSpPr txBox="1">
            <a:spLocks/>
          </p:cNvSpPr>
          <p:nvPr/>
        </p:nvSpPr>
        <p:spPr>
          <a:xfrm>
            <a:off x="5951738" y="1689516"/>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Bridget chose the book</a:t>
            </a:r>
          </a:p>
        </p:txBody>
      </p:sp>
      <p:pic>
        <p:nvPicPr>
          <p:cNvPr id="17410" name="Picture 2">
            <a:extLst>
              <a:ext uri="{FF2B5EF4-FFF2-40B4-BE49-F238E27FC236}">
                <a16:creationId xmlns:a16="http://schemas.microsoft.com/office/drawing/2014/main" id="{6771EA82-616F-4502-A653-95009F9D5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806" y="1446549"/>
            <a:ext cx="3844169" cy="4931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C3D35ED5-30C1-444E-8A27-A1C8718CCCAA}"/>
              </a:ext>
            </a:extLst>
          </p:cNvPr>
          <p:cNvGraphicFramePr>
            <a:graphicFrameLocks noGrp="1"/>
          </p:cNvGraphicFramePr>
          <p:nvPr>
            <p:ph sz="half" idx="2"/>
            <p:extLst>
              <p:ext uri="{D42A27DB-BD31-4B8C-83A1-F6EECF244321}">
                <p14:modId xmlns:p14="http://schemas.microsoft.com/office/powerpoint/2010/main" val="1131012649"/>
              </p:ext>
            </p:extLst>
          </p:nvPr>
        </p:nvGraphicFramePr>
        <p:xfrm>
          <a:off x="1061808" y="2828150"/>
          <a:ext cx="5363797" cy="3749929"/>
        </p:xfrm>
        <a:graphic>
          <a:graphicData uri="http://schemas.openxmlformats.org/drawingml/2006/table">
            <a:tbl>
              <a:tblPr firstRow="1" firstCol="1" bandRow="1">
                <a:tableStyleId>{5C22544A-7EE6-4342-B048-85BDC9FD1C3A}</a:tableStyleId>
              </a:tblPr>
              <a:tblGrid>
                <a:gridCol w="5363797">
                  <a:extLst>
                    <a:ext uri="{9D8B030D-6E8A-4147-A177-3AD203B41FA5}">
                      <a16:colId xmlns:a16="http://schemas.microsoft.com/office/drawing/2014/main" val="2487405834"/>
                    </a:ext>
                  </a:extLst>
                </a:gridCol>
              </a:tblGrid>
              <a:tr h="3332951">
                <a:tc>
                  <a:txBody>
                    <a:bodyPr/>
                    <a:lstStyle/>
                    <a:p>
                      <a:pPr marL="0" marR="0">
                        <a:lnSpc>
                          <a:spcPct val="107000"/>
                        </a:lnSpc>
                        <a:spcBef>
                          <a:spcPts val="0"/>
                        </a:spcBef>
                        <a:spcAft>
                          <a:spcPts val="0"/>
                        </a:spcAft>
                      </a:pPr>
                      <a:endParaRPr lang="en-US" sz="1100" baseline="0" dirty="0">
                        <a:solidFill>
                          <a:schemeClr val="tx1"/>
                        </a:solidFill>
                        <a:effectLst/>
                      </a:endParaRPr>
                    </a:p>
                    <a:p>
                      <a:pPr marL="0" marR="0" algn="r">
                        <a:lnSpc>
                          <a:spcPct val="107000"/>
                        </a:lnSpc>
                        <a:spcBef>
                          <a:spcPts val="0"/>
                        </a:spcBef>
                        <a:spcAft>
                          <a:spcPts val="0"/>
                        </a:spcAft>
                      </a:pPr>
                      <a:r>
                        <a:rPr lang="en-US" sz="2000" u="sng" baseline="0" dirty="0">
                          <a:solidFill>
                            <a:schemeClr val="tx1"/>
                          </a:solidFill>
                          <a:effectLst/>
                        </a:rPr>
                        <a:t>Four Feet, Two Sandals</a:t>
                      </a:r>
                      <a:endParaRPr lang="en-US" sz="2000" u="none" baseline="0" dirty="0">
                        <a:solidFill>
                          <a:schemeClr val="tx1"/>
                        </a:solidFill>
                        <a:effectLst/>
                      </a:endParaRPr>
                    </a:p>
                    <a:p>
                      <a:pPr marL="0" marR="0" algn="r">
                        <a:lnSpc>
                          <a:spcPct val="107000"/>
                        </a:lnSpc>
                        <a:spcBef>
                          <a:spcPts val="0"/>
                        </a:spcBef>
                        <a:spcAft>
                          <a:spcPts val="0"/>
                        </a:spcAft>
                      </a:pPr>
                      <a:r>
                        <a:rPr lang="en-US" sz="2000" u="none" baseline="0" dirty="0">
                          <a:solidFill>
                            <a:schemeClr val="tx1"/>
                          </a:solidFill>
                          <a:effectLst/>
                        </a:rPr>
                        <a:t>This</a:t>
                      </a:r>
                      <a:r>
                        <a:rPr lang="en-US" sz="2000" baseline="0" dirty="0">
                          <a:solidFill>
                            <a:schemeClr val="tx1"/>
                          </a:solidFill>
                          <a:effectLst/>
                        </a:rPr>
                        <a:t> is a book about two girls in a refugee camp in Pakistan. When the relief workers throw out used clothing for the refugees to have, Lina finds one sandal that fits her just perfect. When she looks up, she sees another girl with the other matching sandal. What will they do? Who gets to have the sandals? They decide to share and take turns wearing the sandals.</a:t>
                      </a:r>
                    </a:p>
                    <a:p>
                      <a:pPr marL="0" marR="0">
                        <a:lnSpc>
                          <a:spcPct val="107000"/>
                        </a:lnSpc>
                        <a:spcBef>
                          <a:spcPts val="0"/>
                        </a:spcBef>
                        <a:spcAft>
                          <a:spcPts val="0"/>
                        </a:spcAft>
                      </a:pPr>
                      <a:r>
                        <a:rPr lang="en-US" sz="2000" baseline="0" dirty="0">
                          <a:solidFill>
                            <a:schemeClr val="tx1"/>
                          </a:solidFill>
                          <a:effectLst/>
                        </a:rPr>
                        <a:t> </a:t>
                      </a:r>
                      <a:endParaRPr lang="en-US"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08722070"/>
                  </a:ext>
                </a:extLst>
              </a:tr>
            </a:tbl>
          </a:graphicData>
        </a:graphic>
      </p:graphicFrame>
      <p:sp>
        <p:nvSpPr>
          <p:cNvPr id="8" name="TextBox 7">
            <a:extLst>
              <a:ext uri="{FF2B5EF4-FFF2-40B4-BE49-F238E27FC236}">
                <a16:creationId xmlns:a16="http://schemas.microsoft.com/office/drawing/2014/main" id="{B5B383BB-1A3E-4E9F-8D49-2F1D577024B9}"/>
              </a:ext>
            </a:extLst>
          </p:cNvPr>
          <p:cNvSpPr txBox="1"/>
          <p:nvPr/>
        </p:nvSpPr>
        <p:spPr>
          <a:xfrm>
            <a:off x="6915905" y="218906"/>
            <a:ext cx="2505075" cy="1107996"/>
          </a:xfrm>
          <a:prstGeom prst="rect">
            <a:avLst/>
          </a:prstGeom>
          <a:noFill/>
        </p:spPr>
        <p:txBody>
          <a:bodyPr wrap="square" rtlCol="0">
            <a:spAutoFit/>
          </a:bodyPr>
          <a:lstStyle/>
          <a:p>
            <a:r>
              <a:rPr lang="en-US" sz="6600" dirty="0">
                <a:solidFill>
                  <a:srgbClr val="228ACA"/>
                </a:solidFill>
                <a:latin typeface="Comic Sans MS" panose="030F0702030302020204" pitchFamily="66" charset="0"/>
              </a:rPr>
              <a:t>Finley</a:t>
            </a:r>
          </a:p>
        </p:txBody>
      </p:sp>
      <p:pic>
        <p:nvPicPr>
          <p:cNvPr id="9" name="Content Placeholder 8" descr="Image result for four feet two sandals book">
            <a:extLst>
              <a:ext uri="{FF2B5EF4-FFF2-40B4-BE49-F238E27FC236}">
                <a16:creationId xmlns:a16="http://schemas.microsoft.com/office/drawing/2014/main" id="{2953A21D-A5DD-4EBD-B777-466CB6748483}"/>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126586" y="921643"/>
            <a:ext cx="2299019" cy="1823561"/>
          </a:xfrm>
          <a:prstGeom prst="rect">
            <a:avLst/>
          </a:prstGeom>
          <a:noFill/>
          <a:ln>
            <a:noFill/>
          </a:ln>
        </p:spPr>
      </p:pic>
      <p:pic>
        <p:nvPicPr>
          <p:cNvPr id="5121" name="Picture 1">
            <a:extLst>
              <a:ext uri="{FF2B5EF4-FFF2-40B4-BE49-F238E27FC236}">
                <a16:creationId xmlns:a16="http://schemas.microsoft.com/office/drawing/2014/main" id="{88386AAE-8BF8-466D-8E52-F6987C4E2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5" r="21996"/>
          <a:stretch/>
        </p:blipFill>
        <p:spPr bwMode="auto">
          <a:xfrm>
            <a:off x="6938449" y="1625015"/>
            <a:ext cx="4075387" cy="468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5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5121"/>
                                        </p:tgtEl>
                                        <p:attrNameLst>
                                          <p:attrName>style.visibility</p:attrName>
                                        </p:attrNameLst>
                                      </p:cBhvr>
                                      <p:to>
                                        <p:strVal val="visible"/>
                                      </p:to>
                                    </p:set>
                                    <p:anim calcmode="lin" valueType="num">
                                      <p:cBhvr>
                                        <p:cTn id="24" dur="500" fill="hold"/>
                                        <p:tgtEl>
                                          <p:spTgt spid="5121"/>
                                        </p:tgtEl>
                                        <p:attrNameLst>
                                          <p:attrName>ppt_w</p:attrName>
                                        </p:attrNameLst>
                                      </p:cBhvr>
                                      <p:tavLst>
                                        <p:tav tm="0">
                                          <p:val>
                                            <p:fltVal val="0"/>
                                          </p:val>
                                        </p:tav>
                                        <p:tav tm="100000">
                                          <p:val>
                                            <p:strVal val="#ppt_w"/>
                                          </p:val>
                                        </p:tav>
                                      </p:tavLst>
                                    </p:anim>
                                    <p:anim calcmode="lin" valueType="num">
                                      <p:cBhvr>
                                        <p:cTn id="25" dur="500" fill="hold"/>
                                        <p:tgtEl>
                                          <p:spTgt spid="5121"/>
                                        </p:tgtEl>
                                        <p:attrNameLst>
                                          <p:attrName>ppt_h</p:attrName>
                                        </p:attrNameLst>
                                      </p:cBhvr>
                                      <p:tavLst>
                                        <p:tav tm="0">
                                          <p:val>
                                            <p:fltVal val="0"/>
                                          </p:val>
                                        </p:tav>
                                        <p:tav tm="100000">
                                          <p:val>
                                            <p:strVal val="#ppt_h"/>
                                          </p:val>
                                        </p:tav>
                                      </p:tavLst>
                                    </p:anim>
                                    <p:animEffect transition="in" filter="fade">
                                      <p:cBhvr>
                                        <p:cTn id="26" dur="5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152A3C-D159-4A58-A470-E3C144E5E183}"/>
              </a:ext>
            </a:extLst>
          </p:cNvPr>
          <p:cNvSpPr txBox="1"/>
          <p:nvPr/>
        </p:nvSpPr>
        <p:spPr>
          <a:xfrm>
            <a:off x="5233283" y="618402"/>
            <a:ext cx="2505075" cy="1107996"/>
          </a:xfrm>
          <a:prstGeom prst="rect">
            <a:avLst/>
          </a:prstGeom>
          <a:noFill/>
        </p:spPr>
        <p:txBody>
          <a:bodyPr wrap="square" rtlCol="0">
            <a:spAutoFit/>
          </a:bodyPr>
          <a:lstStyle/>
          <a:p>
            <a:r>
              <a:rPr lang="en-US" sz="6600" dirty="0">
                <a:solidFill>
                  <a:srgbClr val="228ACA"/>
                </a:solidFill>
                <a:latin typeface="Comic Sans MS" panose="030F0702030302020204" pitchFamily="66" charset="0"/>
              </a:rPr>
              <a:t>Finley</a:t>
            </a:r>
          </a:p>
        </p:txBody>
      </p:sp>
      <p:pic>
        <p:nvPicPr>
          <p:cNvPr id="5" name="Picture 4" descr="Image result for too many carrots book">
            <a:extLst>
              <a:ext uri="{FF2B5EF4-FFF2-40B4-BE49-F238E27FC236}">
                <a16:creationId xmlns:a16="http://schemas.microsoft.com/office/drawing/2014/main" id="{E272FD0B-31FF-4FF5-A4DB-E5E7D29CFCD1}"/>
              </a:ext>
            </a:extLst>
          </p:cNvPr>
          <p:cNvPicPr/>
          <p:nvPr/>
        </p:nvPicPr>
        <p:blipFill rotWithShape="1">
          <a:blip r:embed="rId2">
            <a:extLst>
              <a:ext uri="{28A0092B-C50C-407E-A947-70E740481C1C}">
                <a14:useLocalDpi xmlns:a14="http://schemas.microsoft.com/office/drawing/2010/main" val="0"/>
              </a:ext>
            </a:extLst>
          </a:blip>
          <a:srcRect l="22559" t="-1" r="22559" b="-295"/>
          <a:stretch/>
        </p:blipFill>
        <p:spPr bwMode="auto">
          <a:xfrm>
            <a:off x="8164567" y="273443"/>
            <a:ext cx="2505074" cy="2185671"/>
          </a:xfrm>
          <a:prstGeom prst="rect">
            <a:avLst/>
          </a:prstGeom>
          <a:noFill/>
          <a:ln>
            <a:noFill/>
          </a:ln>
        </p:spPr>
      </p:pic>
      <p:sp>
        <p:nvSpPr>
          <p:cNvPr id="7" name="TextBox 6">
            <a:extLst>
              <a:ext uri="{FF2B5EF4-FFF2-40B4-BE49-F238E27FC236}">
                <a16:creationId xmlns:a16="http://schemas.microsoft.com/office/drawing/2014/main" id="{91D998B5-AFE8-4F87-96AC-CA78A745CC4E}"/>
              </a:ext>
            </a:extLst>
          </p:cNvPr>
          <p:cNvSpPr txBox="1"/>
          <p:nvPr/>
        </p:nvSpPr>
        <p:spPr>
          <a:xfrm>
            <a:off x="6995604" y="2662611"/>
            <a:ext cx="4208016" cy="3108543"/>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Finley and Henry made carrot muffins with their grandma and delivered them to several of her neighbors, following Rabbit’s advice that “carrots are for sharing!”</a:t>
            </a:r>
            <a:endParaRPr lang="en-US" sz="2800" dirty="0"/>
          </a:p>
        </p:txBody>
      </p:sp>
      <p:pic>
        <p:nvPicPr>
          <p:cNvPr id="9" name="Picture 8">
            <a:extLst>
              <a:ext uri="{FF2B5EF4-FFF2-40B4-BE49-F238E27FC236}">
                <a16:creationId xmlns:a16="http://schemas.microsoft.com/office/drawing/2014/main" id="{9E5C9246-7C4D-44EA-9CF7-E8FF4E801F45}"/>
              </a:ext>
            </a:extLst>
          </p:cNvPr>
          <p:cNvPicPr/>
          <p:nvPr/>
        </p:nvPicPr>
        <p:blipFill rotWithShape="1">
          <a:blip r:embed="rId3" cstate="print">
            <a:extLst>
              <a:ext uri="{28A0092B-C50C-407E-A947-70E740481C1C}">
                <a14:useLocalDpi xmlns:a14="http://schemas.microsoft.com/office/drawing/2010/main" val="0"/>
              </a:ext>
            </a:extLst>
          </a:blip>
          <a:srcRect l="15607" r="14203"/>
          <a:stretch/>
        </p:blipFill>
        <p:spPr>
          <a:xfrm>
            <a:off x="697636" y="2036802"/>
            <a:ext cx="6005005" cy="3946748"/>
          </a:xfrm>
          <a:prstGeom prst="rect">
            <a:avLst/>
          </a:prstGeom>
        </p:spPr>
      </p:pic>
    </p:spTree>
    <p:extLst>
      <p:ext uri="{BB962C8B-B14F-4D97-AF65-F5344CB8AC3E}">
        <p14:creationId xmlns:p14="http://schemas.microsoft.com/office/powerpoint/2010/main" val="28982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C72081-2105-4E30-B685-BB00BA160E25}"/>
              </a:ext>
            </a:extLst>
          </p:cNvPr>
          <p:cNvSpPr txBox="1"/>
          <p:nvPr/>
        </p:nvSpPr>
        <p:spPr>
          <a:xfrm>
            <a:off x="5233283" y="618402"/>
            <a:ext cx="2505075" cy="1107996"/>
          </a:xfrm>
          <a:prstGeom prst="rect">
            <a:avLst/>
          </a:prstGeom>
          <a:noFill/>
        </p:spPr>
        <p:txBody>
          <a:bodyPr wrap="square" rtlCol="0">
            <a:spAutoFit/>
          </a:bodyPr>
          <a:lstStyle/>
          <a:p>
            <a:r>
              <a:rPr lang="en-US" sz="6600" dirty="0">
                <a:solidFill>
                  <a:srgbClr val="228ACA"/>
                </a:solidFill>
                <a:latin typeface="Comic Sans MS" panose="030F0702030302020204" pitchFamily="66" charset="0"/>
              </a:rPr>
              <a:t>Finley</a:t>
            </a:r>
          </a:p>
        </p:txBody>
      </p:sp>
      <p:sp>
        <p:nvSpPr>
          <p:cNvPr id="5" name="Content Placeholder 2">
            <a:extLst>
              <a:ext uri="{FF2B5EF4-FFF2-40B4-BE49-F238E27FC236}">
                <a16:creationId xmlns:a16="http://schemas.microsoft.com/office/drawing/2014/main" id="{F576DE9A-8A0A-4EAB-B5A1-3A6DA9FEC181}"/>
              </a:ext>
            </a:extLst>
          </p:cNvPr>
          <p:cNvSpPr txBox="1">
            <a:spLocks/>
          </p:cNvSpPr>
          <p:nvPr/>
        </p:nvSpPr>
        <p:spPr>
          <a:xfrm>
            <a:off x="6972670" y="1891128"/>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Finley chose the book</a:t>
            </a:r>
          </a:p>
        </p:txBody>
      </p:sp>
      <p:pic>
        <p:nvPicPr>
          <p:cNvPr id="19458" name="Picture 2">
            <a:extLst>
              <a:ext uri="{FF2B5EF4-FFF2-40B4-BE49-F238E27FC236}">
                <a16:creationId xmlns:a16="http://schemas.microsoft.com/office/drawing/2014/main" id="{64A27D89-A3BE-472D-9036-DCD306C44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006" y="1827130"/>
            <a:ext cx="3904555" cy="475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5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C82433-C102-43BC-9590-F85B7D4C0C9D}"/>
              </a:ext>
            </a:extLst>
          </p:cNvPr>
          <p:cNvSpPr txBox="1"/>
          <p:nvPr/>
        </p:nvSpPr>
        <p:spPr>
          <a:xfrm>
            <a:off x="4569856" y="799901"/>
            <a:ext cx="2585961" cy="1107996"/>
          </a:xfrm>
          <a:prstGeom prst="rect">
            <a:avLst/>
          </a:prstGeom>
          <a:noFill/>
        </p:spPr>
        <p:txBody>
          <a:bodyPr wrap="square" rtlCol="0">
            <a:spAutoFit/>
          </a:bodyPr>
          <a:lstStyle/>
          <a:p>
            <a:r>
              <a:rPr lang="en-US" sz="6600" dirty="0">
                <a:solidFill>
                  <a:srgbClr val="0070C0"/>
                </a:solidFill>
                <a:latin typeface="Comic Sans MS" panose="030F0702030302020204" pitchFamily="66" charset="0"/>
              </a:rPr>
              <a:t>Henry</a:t>
            </a:r>
          </a:p>
        </p:txBody>
      </p:sp>
      <p:pic>
        <p:nvPicPr>
          <p:cNvPr id="13" name="Content Placeholder 12">
            <a:extLst>
              <a:ext uri="{FF2B5EF4-FFF2-40B4-BE49-F238E27FC236}">
                <a16:creationId xmlns:a16="http://schemas.microsoft.com/office/drawing/2014/main" id="{A3445361-9672-454A-B023-8D1D3C3CBE45}"/>
              </a:ext>
            </a:extLst>
          </p:cNvPr>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87224" y="833308"/>
            <a:ext cx="4162994" cy="6652399"/>
          </a:xfrm>
          <a:prstGeom prst="rect">
            <a:avLst/>
          </a:prstGeom>
          <a:noFill/>
          <a:ln>
            <a:noFill/>
          </a:ln>
        </p:spPr>
      </p:pic>
      <p:sp>
        <p:nvSpPr>
          <p:cNvPr id="14" name="TextBox 13">
            <a:extLst>
              <a:ext uri="{FF2B5EF4-FFF2-40B4-BE49-F238E27FC236}">
                <a16:creationId xmlns:a16="http://schemas.microsoft.com/office/drawing/2014/main" id="{779899C4-F26A-4E8E-9077-2CA6CA26C693}"/>
              </a:ext>
            </a:extLst>
          </p:cNvPr>
          <p:cNvSpPr txBox="1"/>
          <p:nvPr/>
        </p:nvSpPr>
        <p:spPr>
          <a:xfrm>
            <a:off x="7599285" y="1300456"/>
            <a:ext cx="2371162" cy="461665"/>
          </a:xfrm>
          <a:prstGeom prst="rect">
            <a:avLst/>
          </a:prstGeom>
          <a:noFill/>
        </p:spPr>
        <p:txBody>
          <a:bodyPr wrap="none" rtlCol="0">
            <a:spAutoFit/>
          </a:bodyPr>
          <a:lstStyle/>
          <a:p>
            <a:r>
              <a:rPr lang="en-US" sz="2400" u="sng" dirty="0"/>
              <a:t>Do Unto Otters</a:t>
            </a:r>
          </a:p>
        </p:txBody>
      </p:sp>
    </p:spTree>
    <p:extLst>
      <p:ext uri="{BB962C8B-B14F-4D97-AF65-F5344CB8AC3E}">
        <p14:creationId xmlns:p14="http://schemas.microsoft.com/office/powerpoint/2010/main" val="859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1641-EB42-485D-96C4-F99445FC595B}"/>
              </a:ext>
            </a:extLst>
          </p:cNvPr>
          <p:cNvSpPr>
            <a:spLocks noGrp="1"/>
          </p:cNvSpPr>
          <p:nvPr>
            <p:ph type="title"/>
          </p:nvPr>
        </p:nvSpPr>
        <p:spPr/>
        <p:txBody>
          <a:bodyPr>
            <a:normAutofit/>
          </a:bodyPr>
          <a:lstStyle/>
          <a:p>
            <a:r>
              <a:rPr lang="en-US" sz="4400" dirty="0"/>
              <a:t>Requirements</a:t>
            </a:r>
          </a:p>
        </p:txBody>
      </p:sp>
      <p:sp>
        <p:nvSpPr>
          <p:cNvPr id="3" name="Content Placeholder 2">
            <a:extLst>
              <a:ext uri="{FF2B5EF4-FFF2-40B4-BE49-F238E27FC236}">
                <a16:creationId xmlns:a16="http://schemas.microsoft.com/office/drawing/2014/main" id="{C1DF0E92-92B2-4C41-A72F-7C191C62F66F}"/>
              </a:ext>
            </a:extLst>
          </p:cNvPr>
          <p:cNvSpPr>
            <a:spLocks noGrp="1"/>
          </p:cNvSpPr>
          <p:nvPr>
            <p:ph idx="1"/>
          </p:nvPr>
        </p:nvSpPr>
        <p:spPr/>
        <p:txBody>
          <a:bodyPr>
            <a:normAutofit/>
          </a:bodyPr>
          <a:lstStyle/>
          <a:p>
            <a:r>
              <a:rPr lang="en-US" sz="3200" dirty="0">
                <a:solidFill>
                  <a:schemeClr val="accent4">
                    <a:lumMod val="75000"/>
                  </a:schemeClr>
                </a:solidFill>
              </a:rPr>
              <a:t>Children read 7 books.</a:t>
            </a:r>
          </a:p>
          <a:p>
            <a:r>
              <a:rPr lang="en-US" sz="3200" dirty="0">
                <a:solidFill>
                  <a:schemeClr val="accent2">
                    <a:lumMod val="60000"/>
                    <a:lumOff val="40000"/>
                  </a:schemeClr>
                </a:solidFill>
              </a:rPr>
              <a:t>Children create 2 projects based on the books they’ve read.</a:t>
            </a:r>
          </a:p>
          <a:p>
            <a:r>
              <a:rPr lang="en-US" sz="3200" dirty="0">
                <a:solidFill>
                  <a:schemeClr val="accent6">
                    <a:lumMod val="75000"/>
                  </a:schemeClr>
                </a:solidFill>
              </a:rPr>
              <a:t>Once the requirements are completed the children earn a book of their choice.</a:t>
            </a:r>
          </a:p>
        </p:txBody>
      </p:sp>
    </p:spTree>
    <p:extLst>
      <p:ext uri="{BB962C8B-B14F-4D97-AF65-F5344CB8AC3E}">
        <p14:creationId xmlns:p14="http://schemas.microsoft.com/office/powerpoint/2010/main" val="23496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result for too many carrots book">
            <a:extLst>
              <a:ext uri="{FF2B5EF4-FFF2-40B4-BE49-F238E27FC236}">
                <a16:creationId xmlns:a16="http://schemas.microsoft.com/office/drawing/2014/main" id="{21925A48-9934-4F90-B705-31C54936A677}"/>
              </a:ext>
            </a:extLst>
          </p:cNvPr>
          <p:cNvPicPr/>
          <p:nvPr/>
        </p:nvPicPr>
        <p:blipFill rotWithShape="1">
          <a:blip r:embed="rId2">
            <a:extLst>
              <a:ext uri="{28A0092B-C50C-407E-A947-70E740481C1C}">
                <a14:useLocalDpi xmlns:a14="http://schemas.microsoft.com/office/drawing/2010/main" val="0"/>
              </a:ext>
            </a:extLst>
          </a:blip>
          <a:srcRect l="22559" t="-1" r="22559" b="-295"/>
          <a:stretch/>
        </p:blipFill>
        <p:spPr bwMode="auto">
          <a:xfrm>
            <a:off x="2245780" y="3734700"/>
            <a:ext cx="3116332" cy="2784394"/>
          </a:xfrm>
          <a:prstGeom prst="rect">
            <a:avLst/>
          </a:prstGeom>
          <a:noFill/>
          <a:ln>
            <a:noFill/>
          </a:ln>
        </p:spPr>
      </p:pic>
      <p:sp>
        <p:nvSpPr>
          <p:cNvPr id="16" name="TextBox 15">
            <a:extLst>
              <a:ext uri="{FF2B5EF4-FFF2-40B4-BE49-F238E27FC236}">
                <a16:creationId xmlns:a16="http://schemas.microsoft.com/office/drawing/2014/main" id="{54F5AC65-092A-489F-A118-1123DDE0A79D}"/>
              </a:ext>
            </a:extLst>
          </p:cNvPr>
          <p:cNvSpPr txBox="1"/>
          <p:nvPr/>
        </p:nvSpPr>
        <p:spPr>
          <a:xfrm>
            <a:off x="2326029" y="1674175"/>
            <a:ext cx="8170605" cy="1815882"/>
          </a:xfrm>
          <a:prstGeom prst="rect">
            <a:avLst/>
          </a:prstGeom>
          <a:noFill/>
        </p:spPr>
        <p:txBody>
          <a:bodyPr wrap="square">
            <a:spAutoFit/>
          </a:bodyPr>
          <a:lstStyle/>
          <a:p>
            <a:pPr algn="ctr"/>
            <a:r>
              <a:rPr lang="en-US" sz="2800" dirty="0">
                <a:effectLst/>
                <a:latin typeface="Calibri" panose="020F0502020204030204" pitchFamily="34" charset="0"/>
                <a:ea typeface="Calibri" panose="020F0502020204030204" pitchFamily="34" charset="0"/>
                <a:cs typeface="Times New Roman" panose="02020603050405020304" pitchFamily="18" charset="0"/>
              </a:rPr>
              <a:t>Finley and Henry made carrot muffins with their grandma and delivered them to several of her neighbors, following Rabbit’s advice that “carrots are for sharing!”</a:t>
            </a:r>
            <a:endParaRPr lang="en-US" sz="2800" dirty="0"/>
          </a:p>
        </p:txBody>
      </p:sp>
      <p:pic>
        <p:nvPicPr>
          <p:cNvPr id="18" name="Picture 17">
            <a:extLst>
              <a:ext uri="{FF2B5EF4-FFF2-40B4-BE49-F238E27FC236}">
                <a16:creationId xmlns:a16="http://schemas.microsoft.com/office/drawing/2014/main" id="{7BA110A4-33D8-4E01-9A8A-158CD27EA90A}"/>
              </a:ext>
            </a:extLst>
          </p:cNvPr>
          <p:cNvPicPr/>
          <p:nvPr/>
        </p:nvPicPr>
        <p:blipFill rotWithShape="1">
          <a:blip r:embed="rId3" cstate="print">
            <a:extLst>
              <a:ext uri="{28A0092B-C50C-407E-A947-70E740481C1C}">
                <a14:useLocalDpi xmlns:a14="http://schemas.microsoft.com/office/drawing/2010/main" val="0"/>
              </a:ext>
            </a:extLst>
          </a:blip>
          <a:srcRect l="15607" r="14203"/>
          <a:stretch/>
        </p:blipFill>
        <p:spPr>
          <a:xfrm>
            <a:off x="6096000" y="3734699"/>
            <a:ext cx="4535647" cy="2784395"/>
          </a:xfrm>
          <a:prstGeom prst="rect">
            <a:avLst/>
          </a:prstGeom>
        </p:spPr>
      </p:pic>
      <p:sp>
        <p:nvSpPr>
          <p:cNvPr id="20" name="TextBox 19">
            <a:extLst>
              <a:ext uri="{FF2B5EF4-FFF2-40B4-BE49-F238E27FC236}">
                <a16:creationId xmlns:a16="http://schemas.microsoft.com/office/drawing/2014/main" id="{A388C6B8-2B7E-45E3-ABC6-8F9ED232B58E}"/>
              </a:ext>
            </a:extLst>
          </p:cNvPr>
          <p:cNvSpPr txBox="1"/>
          <p:nvPr/>
        </p:nvSpPr>
        <p:spPr>
          <a:xfrm>
            <a:off x="6096000" y="415549"/>
            <a:ext cx="2585961" cy="1107996"/>
          </a:xfrm>
          <a:prstGeom prst="rect">
            <a:avLst/>
          </a:prstGeom>
          <a:noFill/>
        </p:spPr>
        <p:txBody>
          <a:bodyPr wrap="square" rtlCol="0">
            <a:spAutoFit/>
          </a:bodyPr>
          <a:lstStyle/>
          <a:p>
            <a:r>
              <a:rPr lang="en-US" sz="6600" dirty="0">
                <a:solidFill>
                  <a:srgbClr val="0070C0"/>
                </a:solidFill>
                <a:latin typeface="Comic Sans MS" panose="030F0702030302020204" pitchFamily="66" charset="0"/>
              </a:rPr>
              <a:t>Henry</a:t>
            </a:r>
          </a:p>
        </p:txBody>
      </p:sp>
    </p:spTree>
    <p:extLst>
      <p:ext uri="{BB962C8B-B14F-4D97-AF65-F5344CB8AC3E}">
        <p14:creationId xmlns:p14="http://schemas.microsoft.com/office/powerpoint/2010/main" val="397745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378767-4BE1-4EB3-96DA-9EFF73256D02}"/>
              </a:ext>
            </a:extLst>
          </p:cNvPr>
          <p:cNvSpPr txBox="1"/>
          <p:nvPr/>
        </p:nvSpPr>
        <p:spPr>
          <a:xfrm>
            <a:off x="6096000" y="415549"/>
            <a:ext cx="2585961" cy="1107996"/>
          </a:xfrm>
          <a:prstGeom prst="rect">
            <a:avLst/>
          </a:prstGeom>
          <a:noFill/>
        </p:spPr>
        <p:txBody>
          <a:bodyPr wrap="square" rtlCol="0">
            <a:spAutoFit/>
          </a:bodyPr>
          <a:lstStyle/>
          <a:p>
            <a:r>
              <a:rPr lang="en-US" sz="6600" dirty="0">
                <a:solidFill>
                  <a:srgbClr val="0070C0"/>
                </a:solidFill>
                <a:latin typeface="Comic Sans MS" panose="030F0702030302020204" pitchFamily="66" charset="0"/>
              </a:rPr>
              <a:t>Henry</a:t>
            </a:r>
          </a:p>
        </p:txBody>
      </p:sp>
      <p:sp>
        <p:nvSpPr>
          <p:cNvPr id="8" name="Content Placeholder 2">
            <a:extLst>
              <a:ext uri="{FF2B5EF4-FFF2-40B4-BE49-F238E27FC236}">
                <a16:creationId xmlns:a16="http://schemas.microsoft.com/office/drawing/2014/main" id="{0CF5B1A6-933C-413E-BA2F-CD016E3194C8}"/>
              </a:ext>
            </a:extLst>
          </p:cNvPr>
          <p:cNvSpPr txBox="1">
            <a:spLocks/>
          </p:cNvSpPr>
          <p:nvPr/>
        </p:nvSpPr>
        <p:spPr>
          <a:xfrm>
            <a:off x="1575046" y="1523545"/>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Henry chose the book</a:t>
            </a:r>
          </a:p>
        </p:txBody>
      </p:sp>
      <p:pic>
        <p:nvPicPr>
          <p:cNvPr id="20482" name="Picture 2" descr="One Grain Of Rice: A Mathematical Folktale">
            <a:extLst>
              <a:ext uri="{FF2B5EF4-FFF2-40B4-BE49-F238E27FC236}">
                <a16:creationId xmlns:a16="http://schemas.microsoft.com/office/drawing/2014/main" id="{621C02ED-2304-47E5-9CF1-BF166276D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666" y="1955769"/>
            <a:ext cx="4280871" cy="448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BB0CB-9BBC-4407-B91A-850C973AD750}"/>
              </a:ext>
            </a:extLst>
          </p:cNvPr>
          <p:cNvSpPr txBox="1"/>
          <p:nvPr/>
        </p:nvSpPr>
        <p:spPr>
          <a:xfrm>
            <a:off x="6393507" y="787065"/>
            <a:ext cx="1890732" cy="1107996"/>
          </a:xfrm>
          <a:prstGeom prst="rect">
            <a:avLst/>
          </a:prstGeom>
          <a:noFill/>
        </p:spPr>
        <p:txBody>
          <a:bodyPr wrap="square" rtlCol="0">
            <a:spAutoFit/>
          </a:bodyPr>
          <a:lstStyle/>
          <a:p>
            <a:pPr algn="r"/>
            <a:r>
              <a:rPr lang="en-US" sz="6600" dirty="0">
                <a:latin typeface="Comic Sans MS" panose="030F0702030302020204" pitchFamily="66" charset="0"/>
              </a:rPr>
              <a:t>Sam</a:t>
            </a:r>
          </a:p>
        </p:txBody>
      </p:sp>
      <p:pic>
        <p:nvPicPr>
          <p:cNvPr id="4" name="Picture 3" descr="See the source image">
            <a:extLst>
              <a:ext uri="{FF2B5EF4-FFF2-40B4-BE49-F238E27FC236}">
                <a16:creationId xmlns:a16="http://schemas.microsoft.com/office/drawing/2014/main" id="{DEC8E5BE-04BD-45AD-8C00-11DB610445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37005" y="341321"/>
            <a:ext cx="1541486" cy="1999485"/>
          </a:xfrm>
          <a:prstGeom prst="rect">
            <a:avLst/>
          </a:prstGeom>
          <a:noFill/>
          <a:ln>
            <a:noFill/>
          </a:ln>
        </p:spPr>
      </p:pic>
      <p:pic>
        <p:nvPicPr>
          <p:cNvPr id="5" name="Picture 4">
            <a:extLst>
              <a:ext uri="{FF2B5EF4-FFF2-40B4-BE49-F238E27FC236}">
                <a16:creationId xmlns:a16="http://schemas.microsoft.com/office/drawing/2014/main" id="{ED16C1F5-CA9B-4F46-AD50-2C4A266CAEF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7324" y="2400165"/>
            <a:ext cx="6125417" cy="3834179"/>
          </a:xfrm>
          <a:prstGeom prst="rect">
            <a:avLst/>
          </a:prstGeom>
          <a:noFill/>
          <a:ln>
            <a:noFill/>
          </a:ln>
        </p:spPr>
      </p:pic>
      <p:sp>
        <p:nvSpPr>
          <p:cNvPr id="7" name="TextBox 6">
            <a:extLst>
              <a:ext uri="{FF2B5EF4-FFF2-40B4-BE49-F238E27FC236}">
                <a16:creationId xmlns:a16="http://schemas.microsoft.com/office/drawing/2014/main" id="{3007B976-6B63-4C22-BB69-409B94DCAE4A}"/>
              </a:ext>
            </a:extLst>
          </p:cNvPr>
          <p:cNvSpPr txBox="1"/>
          <p:nvPr/>
        </p:nvSpPr>
        <p:spPr>
          <a:xfrm>
            <a:off x="267909" y="2400165"/>
            <a:ext cx="5191760" cy="3785652"/>
          </a:xfrm>
          <a:prstGeom prst="rect">
            <a:avLst/>
          </a:prstGeom>
          <a:noFill/>
        </p:spPr>
        <p:txBody>
          <a:bodyPr wrap="square">
            <a:spAutoFit/>
          </a:bodyPr>
          <a:lstStyle/>
          <a:p>
            <a:pPr marL="0" marR="0" algn="ctr">
              <a:spcBef>
                <a:spcPts val="0"/>
              </a:spcBef>
            </a:pPr>
            <a:r>
              <a:rPr lang="en-US" sz="2000" u="sng" dirty="0">
                <a:effectLst/>
                <a:latin typeface="Calibri" panose="020F0502020204030204" pitchFamily="34" charset="0"/>
                <a:ea typeface="Calibri" panose="020F0502020204030204" pitchFamily="34" charset="0"/>
                <a:cs typeface="Times New Roman" panose="02020603050405020304" pitchFamily="18" charset="0"/>
              </a:rPr>
              <a:t>Crossing Bok </a:t>
            </a:r>
            <a:r>
              <a:rPr lang="en-US" sz="2000" u="sng" dirty="0" err="1">
                <a:effectLst/>
                <a:latin typeface="Calibri" panose="020F0502020204030204" pitchFamily="34" charset="0"/>
                <a:ea typeface="Calibri" panose="020F0502020204030204" pitchFamily="34" charset="0"/>
                <a:cs typeface="Times New Roman" panose="02020603050405020304" pitchFamily="18" charset="0"/>
              </a:rPr>
              <a:t>Chitto</a:t>
            </a:r>
            <a:r>
              <a:rPr lang="en-US" sz="2000" dirty="0">
                <a:effectLst/>
                <a:latin typeface="Calibri" panose="020F0502020204030204" pitchFamily="34" charset="0"/>
                <a:ea typeface="Calibri" panose="020F0502020204030204" pitchFamily="34" charset="0"/>
                <a:cs typeface="Times New Roman" panose="02020603050405020304" pitchFamily="18" charset="0"/>
              </a:rPr>
              <a:t> by Jim Tingle.</a:t>
            </a:r>
          </a:p>
          <a:p>
            <a:pPr marL="0" marR="0" algn="ct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It is a story of friends and bravery. The story takes place in Mississippi where a river called Bok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Chitto</a:t>
            </a:r>
            <a:r>
              <a:rPr lang="en-US" sz="2000" dirty="0">
                <a:effectLst/>
                <a:latin typeface="Calibri" panose="020F0502020204030204" pitchFamily="34" charset="0"/>
                <a:ea typeface="Calibri" panose="020F0502020204030204" pitchFamily="34" charset="0"/>
                <a:cs typeface="Times New Roman" panose="02020603050405020304" pitchFamily="18" charset="0"/>
              </a:rPr>
              <a:t> was the boundary between the Choctaws and the plantations and the slaves. If a slave escaped across the river, Bok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Chitto</a:t>
            </a:r>
            <a:r>
              <a:rPr lang="en-US" sz="2000" dirty="0">
                <a:effectLst/>
                <a:latin typeface="Calibri" panose="020F0502020204030204" pitchFamily="34" charset="0"/>
                <a:ea typeface="Calibri" panose="020F0502020204030204" pitchFamily="34" charset="0"/>
                <a:cs typeface="Times New Roman" panose="02020603050405020304" pitchFamily="18" charset="0"/>
              </a:rPr>
              <a:t>, he was free. Martha Tom is a Choctaw girl who becomes friends with Little Mo, a slave boy, and helps his family escape to freedom. Here she is helping him get across the river, stepping on certain river stones, as she helps him escape from the men trying to capture him.</a:t>
            </a:r>
          </a:p>
        </p:txBody>
      </p:sp>
    </p:spTree>
    <p:extLst>
      <p:ext uri="{BB962C8B-B14F-4D97-AF65-F5344CB8AC3E}">
        <p14:creationId xmlns:p14="http://schemas.microsoft.com/office/powerpoint/2010/main" val="34579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0B1E6-4154-41B0-8576-3564AB2FA9C0}"/>
              </a:ext>
            </a:extLst>
          </p:cNvPr>
          <p:cNvSpPr txBox="1"/>
          <p:nvPr/>
        </p:nvSpPr>
        <p:spPr>
          <a:xfrm>
            <a:off x="5447338" y="389830"/>
            <a:ext cx="1890732" cy="1107996"/>
          </a:xfrm>
          <a:prstGeom prst="rect">
            <a:avLst/>
          </a:prstGeom>
          <a:noFill/>
        </p:spPr>
        <p:txBody>
          <a:bodyPr wrap="square" rtlCol="0">
            <a:spAutoFit/>
          </a:bodyPr>
          <a:lstStyle/>
          <a:p>
            <a:pPr algn="r"/>
            <a:r>
              <a:rPr lang="en-US" sz="6600" dirty="0">
                <a:latin typeface="Comic Sans MS" panose="030F0702030302020204" pitchFamily="66" charset="0"/>
              </a:rPr>
              <a:t>Sam</a:t>
            </a:r>
          </a:p>
        </p:txBody>
      </p:sp>
      <p:pic>
        <p:nvPicPr>
          <p:cNvPr id="5" name="Picture 4" descr="Image result for Freedom Train book">
            <a:extLst>
              <a:ext uri="{FF2B5EF4-FFF2-40B4-BE49-F238E27FC236}">
                <a16:creationId xmlns:a16="http://schemas.microsoft.com/office/drawing/2014/main" id="{31E953DF-D337-4130-BB64-B2D400D08D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77095" y="2382963"/>
            <a:ext cx="2170766" cy="2685279"/>
          </a:xfrm>
          <a:prstGeom prst="rect">
            <a:avLst/>
          </a:prstGeom>
          <a:noFill/>
          <a:ln>
            <a:noFill/>
          </a:ln>
        </p:spPr>
      </p:pic>
      <p:pic>
        <p:nvPicPr>
          <p:cNvPr id="7" name="Picture 6">
            <a:extLst>
              <a:ext uri="{FF2B5EF4-FFF2-40B4-BE49-F238E27FC236}">
                <a16:creationId xmlns:a16="http://schemas.microsoft.com/office/drawing/2014/main" id="{F925C176-35A4-4DC7-B5B1-7C3EF3720C9F}"/>
              </a:ext>
            </a:extLst>
          </p:cNvPr>
          <p:cNvPicPr/>
          <p:nvPr/>
        </p:nvPicPr>
        <p:blipFill rotWithShape="1">
          <a:blip r:embed="rId3" cstate="print">
            <a:extLst>
              <a:ext uri="{28A0092B-C50C-407E-A947-70E740481C1C}">
                <a14:useLocalDpi xmlns:a14="http://schemas.microsoft.com/office/drawing/2010/main" val="0"/>
              </a:ext>
            </a:extLst>
          </a:blip>
          <a:srcRect r="11183" b="7649"/>
          <a:stretch/>
        </p:blipFill>
        <p:spPr bwMode="auto">
          <a:xfrm rot="5400000">
            <a:off x="7047411" y="2037375"/>
            <a:ext cx="5467223" cy="2783249"/>
          </a:xfrm>
          <a:prstGeom prst="rect">
            <a:avLst/>
          </a:prstGeom>
          <a:noFill/>
          <a:ln>
            <a:noFill/>
          </a:ln>
        </p:spPr>
      </p:pic>
      <p:sp>
        <p:nvSpPr>
          <p:cNvPr id="9" name="TextBox 8">
            <a:extLst>
              <a:ext uri="{FF2B5EF4-FFF2-40B4-BE49-F238E27FC236}">
                <a16:creationId xmlns:a16="http://schemas.microsoft.com/office/drawing/2014/main" id="{C3729F8E-30C9-457D-AD2B-040BC49B133E}"/>
              </a:ext>
            </a:extLst>
          </p:cNvPr>
          <p:cNvSpPr txBox="1"/>
          <p:nvPr/>
        </p:nvSpPr>
        <p:spPr>
          <a:xfrm>
            <a:off x="796471" y="2045099"/>
            <a:ext cx="4435782" cy="3236207"/>
          </a:xfrm>
          <a:prstGeom prst="rect">
            <a:avLst/>
          </a:prstGeom>
          <a:noFill/>
        </p:spPr>
        <p:txBody>
          <a:bodyPr wrap="square">
            <a:spAutoFit/>
          </a:bodyPr>
          <a:lstStyle/>
          <a:p>
            <a:pPr marL="0" marR="0" algn="ctr">
              <a:lnSpc>
                <a:spcPct val="107000"/>
              </a:lnSpc>
              <a:spcBef>
                <a:spcPts val="0"/>
              </a:spcBef>
              <a:spcAft>
                <a:spcPts val="8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Freedom Train</a:t>
            </a:r>
            <a:r>
              <a:rPr lang="en-US" sz="2400" dirty="0">
                <a:effectLst/>
                <a:latin typeface="Calibri" panose="020F0502020204030204" pitchFamily="34" charset="0"/>
                <a:ea typeface="Calibri" panose="020F0502020204030204" pitchFamily="34" charset="0"/>
                <a:cs typeface="Times New Roman" panose="02020603050405020304" pitchFamily="18" charset="0"/>
              </a:rPr>
              <a:t>  is the story of Harriet Tubman and her escape from slavery on the Underground Railroad. She also helped many other slaves escape. I made a red punched tin can lantern because she always carried a lantern to help guide her way.</a:t>
            </a:r>
          </a:p>
        </p:txBody>
      </p:sp>
    </p:spTree>
    <p:extLst>
      <p:ext uri="{BB962C8B-B14F-4D97-AF65-F5344CB8AC3E}">
        <p14:creationId xmlns:p14="http://schemas.microsoft.com/office/powerpoint/2010/main" val="35301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F58E072F-06CB-4B87-9E03-3FFF825F9EB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91596" y="1622114"/>
            <a:ext cx="5443046" cy="4423580"/>
          </a:xfrm>
          <a:prstGeom prst="rect">
            <a:avLst/>
          </a:prstGeom>
          <a:noFill/>
          <a:ln>
            <a:noFill/>
          </a:ln>
        </p:spPr>
      </p:pic>
      <p:sp>
        <p:nvSpPr>
          <p:cNvPr id="5" name="TextBox 4">
            <a:extLst>
              <a:ext uri="{FF2B5EF4-FFF2-40B4-BE49-F238E27FC236}">
                <a16:creationId xmlns:a16="http://schemas.microsoft.com/office/drawing/2014/main" id="{22336BAF-5CA0-4ED7-A0C2-DCC3A7D8832E}"/>
              </a:ext>
            </a:extLst>
          </p:cNvPr>
          <p:cNvSpPr txBox="1"/>
          <p:nvPr/>
        </p:nvSpPr>
        <p:spPr>
          <a:xfrm>
            <a:off x="5447338" y="345442"/>
            <a:ext cx="1890732" cy="1107996"/>
          </a:xfrm>
          <a:prstGeom prst="rect">
            <a:avLst/>
          </a:prstGeom>
          <a:noFill/>
        </p:spPr>
        <p:txBody>
          <a:bodyPr wrap="square" rtlCol="0">
            <a:spAutoFit/>
          </a:bodyPr>
          <a:lstStyle/>
          <a:p>
            <a:pPr algn="r"/>
            <a:r>
              <a:rPr lang="en-US" sz="6600" dirty="0">
                <a:latin typeface="Comic Sans MS" panose="030F0702030302020204" pitchFamily="66" charset="0"/>
              </a:rPr>
              <a:t>Sam</a:t>
            </a:r>
          </a:p>
        </p:txBody>
      </p:sp>
      <p:sp>
        <p:nvSpPr>
          <p:cNvPr id="7" name="Content Placeholder 2">
            <a:extLst>
              <a:ext uri="{FF2B5EF4-FFF2-40B4-BE49-F238E27FC236}">
                <a16:creationId xmlns:a16="http://schemas.microsoft.com/office/drawing/2014/main" id="{D4DFF908-58E7-4EE9-917B-F837DDAA23D9}"/>
              </a:ext>
            </a:extLst>
          </p:cNvPr>
          <p:cNvSpPr txBox="1">
            <a:spLocks/>
          </p:cNvSpPr>
          <p:nvPr/>
        </p:nvSpPr>
        <p:spPr>
          <a:xfrm>
            <a:off x="1575046" y="1523545"/>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Sam chose the book</a:t>
            </a:r>
          </a:p>
        </p:txBody>
      </p:sp>
    </p:spTree>
    <p:extLst>
      <p:ext uri="{BB962C8B-B14F-4D97-AF65-F5344CB8AC3E}">
        <p14:creationId xmlns:p14="http://schemas.microsoft.com/office/powerpoint/2010/main" val="17944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5B2AE4-E22D-4A17-9DEC-C3E5D724818A}"/>
              </a:ext>
            </a:extLst>
          </p:cNvPr>
          <p:cNvSpPr txBox="1"/>
          <p:nvPr/>
        </p:nvSpPr>
        <p:spPr>
          <a:xfrm>
            <a:off x="4931275" y="520656"/>
            <a:ext cx="2751485" cy="1107996"/>
          </a:xfrm>
          <a:prstGeom prst="rect">
            <a:avLst/>
          </a:prstGeom>
          <a:noFill/>
        </p:spPr>
        <p:txBody>
          <a:bodyPr wrap="square" rtlCol="0">
            <a:spAutoFit/>
          </a:bodyPr>
          <a:lstStyle/>
          <a:p>
            <a:r>
              <a:rPr lang="en-US" sz="6600" dirty="0">
                <a:solidFill>
                  <a:srgbClr val="00B0F0"/>
                </a:solidFill>
                <a:latin typeface="Comic Sans MS" panose="030F0702030302020204" pitchFamily="66" charset="0"/>
              </a:rPr>
              <a:t>Noelle</a:t>
            </a:r>
          </a:p>
        </p:txBody>
      </p:sp>
      <p:pic>
        <p:nvPicPr>
          <p:cNvPr id="4" name="Picture 3" descr="See the source image">
            <a:extLst>
              <a:ext uri="{FF2B5EF4-FFF2-40B4-BE49-F238E27FC236}">
                <a16:creationId xmlns:a16="http://schemas.microsoft.com/office/drawing/2014/main" id="{3930DC87-7BA3-46C9-A5C9-78199C8BBA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6654" y="262601"/>
            <a:ext cx="1442969" cy="1673933"/>
          </a:xfrm>
          <a:prstGeom prst="rect">
            <a:avLst/>
          </a:prstGeom>
          <a:noFill/>
          <a:ln>
            <a:noFill/>
          </a:ln>
        </p:spPr>
      </p:pic>
      <p:sp>
        <p:nvSpPr>
          <p:cNvPr id="6" name="TextBox 5">
            <a:extLst>
              <a:ext uri="{FF2B5EF4-FFF2-40B4-BE49-F238E27FC236}">
                <a16:creationId xmlns:a16="http://schemas.microsoft.com/office/drawing/2014/main" id="{9775F48E-F004-49B1-A57F-8AB3F6C60BB0}"/>
              </a:ext>
            </a:extLst>
          </p:cNvPr>
          <p:cNvSpPr txBox="1"/>
          <p:nvPr/>
        </p:nvSpPr>
        <p:spPr>
          <a:xfrm>
            <a:off x="1910104" y="1665705"/>
            <a:ext cx="8530036" cy="1015663"/>
          </a:xfrm>
          <a:prstGeom prst="rect">
            <a:avLst/>
          </a:prstGeom>
          <a:noFill/>
        </p:spPr>
        <p:txBody>
          <a:bodyPr wrap="square">
            <a:spAutoFit/>
          </a:bodyPr>
          <a:lstStyle/>
          <a:p>
            <a:pPr marL="0" marR="0" algn="ctr">
              <a:spcBef>
                <a:spcPts val="0"/>
              </a:spcBef>
            </a:pPr>
            <a:r>
              <a:rPr lang="en-US" sz="2000" u="sng" dirty="0">
                <a:effectLst/>
                <a:ea typeface="Calibri" panose="020F0502020204030204" pitchFamily="34" charset="0"/>
                <a:cs typeface="Times New Roman" panose="02020603050405020304" pitchFamily="18" charset="0"/>
              </a:rPr>
              <a:t>Sweet Clara &amp; the Freedom Quilt</a:t>
            </a:r>
          </a:p>
          <a:p>
            <a:pPr marL="0" marR="0" algn="ctr">
              <a:spcBef>
                <a:spcPts val="0"/>
              </a:spcBef>
            </a:pPr>
            <a:r>
              <a:rPr lang="en-US" sz="2000" dirty="0">
                <a:effectLst/>
                <a:ea typeface="Calibri" panose="020F0502020204030204" pitchFamily="34" charset="0"/>
                <a:cs typeface="Times New Roman" panose="02020603050405020304" pitchFamily="18" charset="0"/>
              </a:rPr>
              <a:t>Quilt patterns were used as signals to slaves to indicate when to go or where to go as they journeyed on the Underground Railroad.</a:t>
            </a:r>
          </a:p>
        </p:txBody>
      </p:sp>
      <p:pic>
        <p:nvPicPr>
          <p:cNvPr id="7" name="Picture 6">
            <a:extLst>
              <a:ext uri="{FF2B5EF4-FFF2-40B4-BE49-F238E27FC236}">
                <a16:creationId xmlns:a16="http://schemas.microsoft.com/office/drawing/2014/main" id="{AE8083CA-56EE-436E-8EE5-D0B84DD431C7}"/>
              </a:ext>
            </a:extLst>
          </p:cNvPr>
          <p:cNvPicPr/>
          <p:nvPr/>
        </p:nvPicPr>
        <p:blipFill rotWithShape="1">
          <a:blip r:embed="rId3" cstate="print">
            <a:extLst>
              <a:ext uri="{28A0092B-C50C-407E-A947-70E740481C1C}">
                <a14:useLocalDpi xmlns:a14="http://schemas.microsoft.com/office/drawing/2010/main" val="0"/>
              </a:ext>
            </a:extLst>
          </a:blip>
          <a:srcRect r="53373" b="8129"/>
          <a:stretch/>
        </p:blipFill>
        <p:spPr bwMode="auto">
          <a:xfrm rot="5400000">
            <a:off x="736479" y="2885809"/>
            <a:ext cx="2420499" cy="2404784"/>
          </a:xfrm>
          <a:prstGeom prst="rect">
            <a:avLst/>
          </a:prstGeom>
          <a:noFill/>
          <a:ln>
            <a:noFill/>
          </a:ln>
        </p:spPr>
      </p:pic>
      <p:pic>
        <p:nvPicPr>
          <p:cNvPr id="8" name="Picture 7">
            <a:extLst>
              <a:ext uri="{FF2B5EF4-FFF2-40B4-BE49-F238E27FC236}">
                <a16:creationId xmlns:a16="http://schemas.microsoft.com/office/drawing/2014/main" id="{4B7FEB61-26AB-46DC-9A1A-204784EE3D9E}"/>
              </a:ext>
            </a:extLst>
          </p:cNvPr>
          <p:cNvPicPr/>
          <p:nvPr/>
        </p:nvPicPr>
        <p:blipFill rotWithShape="1">
          <a:blip r:embed="rId3" cstate="print">
            <a:extLst>
              <a:ext uri="{28A0092B-C50C-407E-A947-70E740481C1C}">
                <a14:useLocalDpi xmlns:a14="http://schemas.microsoft.com/office/drawing/2010/main" val="0"/>
              </a:ext>
            </a:extLst>
          </a:blip>
          <a:srcRect l="43148" r="1590" b="3898"/>
          <a:stretch/>
        </p:blipFill>
        <p:spPr bwMode="auto">
          <a:xfrm rot="5400000">
            <a:off x="3523196" y="2884168"/>
            <a:ext cx="2473962" cy="2436892"/>
          </a:xfrm>
          <a:prstGeom prst="rect">
            <a:avLst/>
          </a:prstGeom>
          <a:noFill/>
          <a:ln>
            <a:noFill/>
          </a:ln>
        </p:spPr>
      </p:pic>
      <p:sp>
        <p:nvSpPr>
          <p:cNvPr id="10" name="TextBox 9">
            <a:extLst>
              <a:ext uri="{FF2B5EF4-FFF2-40B4-BE49-F238E27FC236}">
                <a16:creationId xmlns:a16="http://schemas.microsoft.com/office/drawing/2014/main" id="{B695DD6D-3B1C-491B-9747-66A5CD152A25}"/>
              </a:ext>
            </a:extLst>
          </p:cNvPr>
          <p:cNvSpPr txBox="1"/>
          <p:nvPr/>
        </p:nvSpPr>
        <p:spPr>
          <a:xfrm>
            <a:off x="744338" y="5298450"/>
            <a:ext cx="2404784" cy="1077218"/>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Flying Geese - instructed runaways to follow the migrating geese north in the spring</a:t>
            </a:r>
            <a:endParaRPr lang="en-US" sz="1600" dirty="0"/>
          </a:p>
        </p:txBody>
      </p:sp>
      <p:sp>
        <p:nvSpPr>
          <p:cNvPr id="12" name="TextBox 11">
            <a:extLst>
              <a:ext uri="{FF2B5EF4-FFF2-40B4-BE49-F238E27FC236}">
                <a16:creationId xmlns:a16="http://schemas.microsoft.com/office/drawing/2014/main" id="{FED2620B-EDE5-4A20-AC38-2818C4A6C357}"/>
              </a:ext>
            </a:extLst>
          </p:cNvPr>
          <p:cNvSpPr txBox="1"/>
          <p:nvPr/>
        </p:nvSpPr>
        <p:spPr>
          <a:xfrm>
            <a:off x="3541730" y="5339595"/>
            <a:ext cx="2404785" cy="830997"/>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Monkey Wrench – alerted slaves to gather tools and supplies for their escape</a:t>
            </a:r>
            <a:endParaRPr lang="en-US" sz="1600" dirty="0"/>
          </a:p>
        </p:txBody>
      </p:sp>
      <p:pic>
        <p:nvPicPr>
          <p:cNvPr id="13" name="Picture 12">
            <a:extLst>
              <a:ext uri="{FF2B5EF4-FFF2-40B4-BE49-F238E27FC236}">
                <a16:creationId xmlns:a16="http://schemas.microsoft.com/office/drawing/2014/main" id="{5A3F443B-9B09-4649-97EE-157690BD4B3D}"/>
              </a:ext>
            </a:extLst>
          </p:cNvPr>
          <p:cNvPicPr/>
          <p:nvPr/>
        </p:nvPicPr>
        <p:blipFill rotWithShape="1">
          <a:blip r:embed="rId4" cstate="print">
            <a:extLst>
              <a:ext uri="{28A0092B-C50C-407E-A947-70E740481C1C}">
                <a14:useLocalDpi xmlns:a14="http://schemas.microsoft.com/office/drawing/2010/main" val="0"/>
              </a:ext>
            </a:extLst>
          </a:blip>
          <a:srcRect t="7975" r="56765" b="8428"/>
          <a:stretch/>
        </p:blipFill>
        <p:spPr bwMode="auto">
          <a:xfrm rot="5400000">
            <a:off x="6288483" y="2869757"/>
            <a:ext cx="2473962" cy="2436891"/>
          </a:xfrm>
          <a:prstGeom prst="rect">
            <a:avLst/>
          </a:prstGeom>
          <a:noFill/>
          <a:ln>
            <a:noFill/>
          </a:ln>
        </p:spPr>
      </p:pic>
      <p:pic>
        <p:nvPicPr>
          <p:cNvPr id="14" name="Picture 13">
            <a:extLst>
              <a:ext uri="{FF2B5EF4-FFF2-40B4-BE49-F238E27FC236}">
                <a16:creationId xmlns:a16="http://schemas.microsoft.com/office/drawing/2014/main" id="{FF59DC27-D415-4AF2-AE63-0DB6E5DCD8E6}"/>
              </a:ext>
            </a:extLst>
          </p:cNvPr>
          <p:cNvPicPr/>
          <p:nvPr/>
        </p:nvPicPr>
        <p:blipFill rotWithShape="1">
          <a:blip r:embed="rId4" cstate="print">
            <a:extLst>
              <a:ext uri="{28A0092B-C50C-407E-A947-70E740481C1C}">
                <a14:useLocalDpi xmlns:a14="http://schemas.microsoft.com/office/drawing/2010/main" val="0"/>
              </a:ext>
            </a:extLst>
          </a:blip>
          <a:srcRect l="45114" t="5010" r="2420" b="2826"/>
          <a:stretch/>
        </p:blipFill>
        <p:spPr bwMode="auto">
          <a:xfrm rot="5400000">
            <a:off x="9052697" y="2949456"/>
            <a:ext cx="2473963" cy="2306320"/>
          </a:xfrm>
          <a:prstGeom prst="rect">
            <a:avLst/>
          </a:prstGeom>
          <a:noFill/>
          <a:ln>
            <a:noFill/>
          </a:ln>
        </p:spPr>
      </p:pic>
      <p:sp>
        <p:nvSpPr>
          <p:cNvPr id="18" name="TextBox 17">
            <a:extLst>
              <a:ext uri="{FF2B5EF4-FFF2-40B4-BE49-F238E27FC236}">
                <a16:creationId xmlns:a16="http://schemas.microsoft.com/office/drawing/2014/main" id="{AD6346BD-E1C1-44A7-963A-7DFE332B0D14}"/>
              </a:ext>
            </a:extLst>
          </p:cNvPr>
          <p:cNvSpPr txBox="1"/>
          <p:nvPr/>
        </p:nvSpPr>
        <p:spPr>
          <a:xfrm>
            <a:off x="6307018" y="5325184"/>
            <a:ext cx="2436892" cy="830997"/>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Shoofly – refers to the conductors who guided slaves north</a:t>
            </a:r>
            <a:endParaRPr lang="en-US" sz="1600" dirty="0"/>
          </a:p>
        </p:txBody>
      </p:sp>
      <p:sp>
        <p:nvSpPr>
          <p:cNvPr id="20" name="TextBox 19">
            <a:extLst>
              <a:ext uri="{FF2B5EF4-FFF2-40B4-BE49-F238E27FC236}">
                <a16:creationId xmlns:a16="http://schemas.microsoft.com/office/drawing/2014/main" id="{3EC92032-2648-4015-818A-F728477F869A}"/>
              </a:ext>
            </a:extLst>
          </p:cNvPr>
          <p:cNvSpPr txBox="1"/>
          <p:nvPr/>
        </p:nvSpPr>
        <p:spPr>
          <a:xfrm>
            <a:off x="9136518" y="5339597"/>
            <a:ext cx="2306321" cy="1323439"/>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Crossroads – directed escaping slaves to travel to Cleveland, Ohio. The major crossroad to Canada.</a:t>
            </a:r>
            <a:endParaRPr lang="en-US" sz="1600" dirty="0"/>
          </a:p>
        </p:txBody>
      </p:sp>
    </p:spTree>
    <p:extLst>
      <p:ext uri="{BB962C8B-B14F-4D97-AF65-F5344CB8AC3E}">
        <p14:creationId xmlns:p14="http://schemas.microsoft.com/office/powerpoint/2010/main" val="211197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2"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9515CF-2AF0-4284-8681-DD310D12EFDE}"/>
              </a:ext>
            </a:extLst>
          </p:cNvPr>
          <p:cNvSpPr txBox="1"/>
          <p:nvPr/>
        </p:nvSpPr>
        <p:spPr>
          <a:xfrm>
            <a:off x="3773292" y="1279812"/>
            <a:ext cx="2751485" cy="1107996"/>
          </a:xfrm>
          <a:prstGeom prst="rect">
            <a:avLst/>
          </a:prstGeom>
          <a:noFill/>
        </p:spPr>
        <p:txBody>
          <a:bodyPr wrap="square" rtlCol="0">
            <a:spAutoFit/>
          </a:bodyPr>
          <a:lstStyle/>
          <a:p>
            <a:r>
              <a:rPr lang="en-US" sz="6600" dirty="0">
                <a:solidFill>
                  <a:srgbClr val="00B0F0"/>
                </a:solidFill>
                <a:latin typeface="Comic Sans MS" panose="030F0702030302020204" pitchFamily="66" charset="0"/>
              </a:rPr>
              <a:t>Noelle</a:t>
            </a:r>
          </a:p>
        </p:txBody>
      </p:sp>
      <p:pic>
        <p:nvPicPr>
          <p:cNvPr id="5" name="Picture 4" descr="See the source image">
            <a:extLst>
              <a:ext uri="{FF2B5EF4-FFF2-40B4-BE49-F238E27FC236}">
                <a16:creationId xmlns:a16="http://schemas.microsoft.com/office/drawing/2014/main" id="{D2A40CA5-68CF-4D06-B4CD-58B8503A9E4B}"/>
              </a:ext>
            </a:extLst>
          </p:cNvPr>
          <p:cNvPicPr/>
          <p:nvPr/>
        </p:nvPicPr>
        <p:blipFill rotWithShape="1">
          <a:blip r:embed="rId2">
            <a:extLst>
              <a:ext uri="{28A0092B-C50C-407E-A947-70E740481C1C}">
                <a14:useLocalDpi xmlns:a14="http://schemas.microsoft.com/office/drawing/2010/main" val="0"/>
              </a:ext>
            </a:extLst>
          </a:blip>
          <a:srcRect l="11729" r="12288"/>
          <a:stretch/>
        </p:blipFill>
        <p:spPr bwMode="auto">
          <a:xfrm>
            <a:off x="1522366" y="1393794"/>
            <a:ext cx="1967158" cy="2110297"/>
          </a:xfrm>
          <a:prstGeom prst="rect">
            <a:avLst/>
          </a:prstGeom>
          <a:noFill/>
          <a:ln>
            <a:noFill/>
          </a:ln>
        </p:spPr>
      </p:pic>
      <p:pic>
        <p:nvPicPr>
          <p:cNvPr id="7" name="Picture 6">
            <a:extLst>
              <a:ext uri="{FF2B5EF4-FFF2-40B4-BE49-F238E27FC236}">
                <a16:creationId xmlns:a16="http://schemas.microsoft.com/office/drawing/2014/main" id="{3CD8E399-F130-440E-9DEA-FBC8AD49029F}"/>
              </a:ext>
            </a:extLst>
          </p:cNvPr>
          <p:cNvPicPr/>
          <p:nvPr/>
        </p:nvPicPr>
        <p:blipFill rotWithShape="1">
          <a:blip r:embed="rId3" cstate="print">
            <a:extLst>
              <a:ext uri="{28A0092B-C50C-407E-A947-70E740481C1C}">
                <a14:useLocalDpi xmlns:a14="http://schemas.microsoft.com/office/drawing/2010/main" val="0"/>
              </a:ext>
            </a:extLst>
          </a:blip>
          <a:srcRect l="49016" t="21466" r="14799" b="15304"/>
          <a:stretch/>
        </p:blipFill>
        <p:spPr bwMode="auto">
          <a:xfrm>
            <a:off x="508466" y="3718116"/>
            <a:ext cx="2981058" cy="2404837"/>
          </a:xfrm>
          <a:prstGeom prst="rect">
            <a:avLst/>
          </a:prstGeom>
          <a:noFill/>
          <a:ln>
            <a:noFill/>
          </a:ln>
        </p:spPr>
      </p:pic>
      <p:pic>
        <p:nvPicPr>
          <p:cNvPr id="9" name="Picture 8">
            <a:extLst>
              <a:ext uri="{FF2B5EF4-FFF2-40B4-BE49-F238E27FC236}">
                <a16:creationId xmlns:a16="http://schemas.microsoft.com/office/drawing/2014/main" id="{A1B2ABE1-2E0C-4B1D-8FCD-5CC337DEB269}"/>
              </a:ext>
            </a:extLst>
          </p:cNvPr>
          <p:cNvPicPr/>
          <p:nvPr/>
        </p:nvPicPr>
        <p:blipFill rotWithShape="1">
          <a:blip r:embed="rId3" cstate="print">
            <a:extLst>
              <a:ext uri="{28A0092B-C50C-407E-A947-70E740481C1C}">
                <a14:useLocalDpi xmlns:a14="http://schemas.microsoft.com/office/drawing/2010/main" val="0"/>
              </a:ext>
            </a:extLst>
          </a:blip>
          <a:srcRect l="17946" t="31693" r="53363" b="19928"/>
          <a:stretch/>
        </p:blipFill>
        <p:spPr bwMode="auto">
          <a:xfrm>
            <a:off x="3678693" y="2515697"/>
            <a:ext cx="2846084" cy="2404837"/>
          </a:xfrm>
          <a:prstGeom prst="rect">
            <a:avLst/>
          </a:prstGeom>
          <a:noFill/>
          <a:ln>
            <a:noFill/>
          </a:ln>
        </p:spPr>
      </p:pic>
      <p:sp>
        <p:nvSpPr>
          <p:cNvPr id="11" name="TextBox 10">
            <a:extLst>
              <a:ext uri="{FF2B5EF4-FFF2-40B4-BE49-F238E27FC236}">
                <a16:creationId xmlns:a16="http://schemas.microsoft.com/office/drawing/2014/main" id="{AF61D76C-451C-43DD-9CAB-30A15DFE239E}"/>
              </a:ext>
            </a:extLst>
          </p:cNvPr>
          <p:cNvSpPr txBox="1"/>
          <p:nvPr/>
        </p:nvSpPr>
        <p:spPr>
          <a:xfrm>
            <a:off x="7090478" y="480820"/>
            <a:ext cx="3721482" cy="6001643"/>
          </a:xfrm>
          <a:prstGeom prst="rect">
            <a:avLst/>
          </a:prstGeom>
          <a:noFill/>
        </p:spPr>
        <p:txBody>
          <a:bodyPr wrap="square">
            <a:spAutoFit/>
          </a:bodyPr>
          <a:lstStyle/>
          <a:p>
            <a:pPr algn="ctr"/>
            <a:r>
              <a:rPr lang="en-US" sz="2400" dirty="0">
                <a:solidFill>
                  <a:srgbClr val="181818"/>
                </a:solidFill>
                <a:effectLst/>
                <a:ea typeface="Calibri" panose="020F0502020204030204" pitchFamily="34" charset="0"/>
                <a:cs typeface="Times New Roman" panose="02020603050405020304" pitchFamily="18" charset="0"/>
              </a:rPr>
              <a:t>Emi is sent with her family to a Japanese internment camp during WW II here in the United States.  A bracelet from her best friend is the only reminder of their friendship. It is a sad story because she loses the bracelet. But her Mom tells her she will always have the memories of her friend and she cannot lose those memories.</a:t>
            </a:r>
            <a:endParaRPr lang="en-US" sz="2400" dirty="0"/>
          </a:p>
        </p:txBody>
      </p:sp>
    </p:spTree>
    <p:extLst>
      <p:ext uri="{BB962C8B-B14F-4D97-AF65-F5344CB8AC3E}">
        <p14:creationId xmlns:p14="http://schemas.microsoft.com/office/powerpoint/2010/main" val="145547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F545C1-091D-4EC0-A40F-30577B2460F8}"/>
              </a:ext>
            </a:extLst>
          </p:cNvPr>
          <p:cNvSpPr txBox="1"/>
          <p:nvPr/>
        </p:nvSpPr>
        <p:spPr>
          <a:xfrm>
            <a:off x="3840602" y="480820"/>
            <a:ext cx="2751485" cy="1107996"/>
          </a:xfrm>
          <a:prstGeom prst="rect">
            <a:avLst/>
          </a:prstGeom>
          <a:noFill/>
        </p:spPr>
        <p:txBody>
          <a:bodyPr wrap="square" rtlCol="0">
            <a:spAutoFit/>
          </a:bodyPr>
          <a:lstStyle/>
          <a:p>
            <a:r>
              <a:rPr lang="en-US" sz="6600" dirty="0">
                <a:solidFill>
                  <a:srgbClr val="00B0F0"/>
                </a:solidFill>
                <a:latin typeface="Comic Sans MS" panose="030F0702030302020204" pitchFamily="66" charset="0"/>
              </a:rPr>
              <a:t>Noelle</a:t>
            </a:r>
          </a:p>
        </p:txBody>
      </p:sp>
      <p:sp>
        <p:nvSpPr>
          <p:cNvPr id="5" name="Content Placeholder 2">
            <a:extLst>
              <a:ext uri="{FF2B5EF4-FFF2-40B4-BE49-F238E27FC236}">
                <a16:creationId xmlns:a16="http://schemas.microsoft.com/office/drawing/2014/main" id="{BAFC1755-EB0E-4AF9-AAAD-5D3BCC99790F}"/>
              </a:ext>
            </a:extLst>
          </p:cNvPr>
          <p:cNvSpPr txBox="1">
            <a:spLocks/>
          </p:cNvSpPr>
          <p:nvPr/>
        </p:nvSpPr>
        <p:spPr>
          <a:xfrm>
            <a:off x="1575046" y="1523545"/>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Noelle chose the book</a:t>
            </a:r>
          </a:p>
        </p:txBody>
      </p:sp>
      <p:pic>
        <p:nvPicPr>
          <p:cNvPr id="6" name="Content Placeholder 8" descr="Image result for four feet two sandals book">
            <a:extLst>
              <a:ext uri="{FF2B5EF4-FFF2-40B4-BE49-F238E27FC236}">
                <a16:creationId xmlns:a16="http://schemas.microsoft.com/office/drawing/2014/main" id="{91C03569-81A2-4366-B83D-7D0F7AC3C16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60582" y="1588816"/>
            <a:ext cx="5656606" cy="5097417"/>
          </a:xfrm>
          <a:prstGeom prst="rect">
            <a:avLst/>
          </a:prstGeom>
          <a:noFill/>
          <a:ln>
            <a:noFill/>
          </a:ln>
        </p:spPr>
      </p:pic>
    </p:spTree>
    <p:extLst>
      <p:ext uri="{BB962C8B-B14F-4D97-AF65-F5344CB8AC3E}">
        <p14:creationId xmlns:p14="http://schemas.microsoft.com/office/powerpoint/2010/main" val="17257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632DB-97B8-4208-A6BB-A4F0BBD43F59}"/>
              </a:ext>
            </a:extLst>
          </p:cNvPr>
          <p:cNvSpPr txBox="1"/>
          <p:nvPr/>
        </p:nvSpPr>
        <p:spPr>
          <a:xfrm>
            <a:off x="6921154" y="356533"/>
            <a:ext cx="2751485" cy="1107996"/>
          </a:xfrm>
          <a:prstGeom prst="rect">
            <a:avLst/>
          </a:prstGeom>
          <a:noFill/>
        </p:spPr>
        <p:txBody>
          <a:bodyPr wrap="square" rtlCol="0">
            <a:spAutoFit/>
          </a:bodyPr>
          <a:lstStyle/>
          <a:p>
            <a:r>
              <a:rPr lang="en-US" sz="6600" dirty="0">
                <a:solidFill>
                  <a:schemeClr val="accent1">
                    <a:lumMod val="75000"/>
                  </a:schemeClr>
                </a:solidFill>
                <a:latin typeface="Comic Sans MS" panose="030F0702030302020204" pitchFamily="66" charset="0"/>
              </a:rPr>
              <a:t>Callum</a:t>
            </a:r>
          </a:p>
        </p:txBody>
      </p:sp>
      <p:pic>
        <p:nvPicPr>
          <p:cNvPr id="25602" name="Picture 2" descr="Image preview">
            <a:extLst>
              <a:ext uri="{FF2B5EF4-FFF2-40B4-BE49-F238E27FC236}">
                <a16:creationId xmlns:a16="http://schemas.microsoft.com/office/drawing/2014/main" id="{9042B90A-1A4A-42B2-B596-282B4BDC6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85" y="1464528"/>
            <a:ext cx="3570308" cy="476041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26509EDB-CDD9-460C-9DBA-4140F5053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115" y="1464528"/>
            <a:ext cx="3570308" cy="476041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69988587-C34B-415A-99CB-13BFE4228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46" y="1464529"/>
            <a:ext cx="3570307" cy="4760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138357-8279-46BB-87B5-C3E5D9CC5264}"/>
              </a:ext>
            </a:extLst>
          </p:cNvPr>
          <p:cNvSpPr txBox="1"/>
          <p:nvPr/>
        </p:nvSpPr>
        <p:spPr>
          <a:xfrm>
            <a:off x="4437680" y="815008"/>
            <a:ext cx="2186817" cy="400110"/>
          </a:xfrm>
          <a:prstGeom prst="rect">
            <a:avLst/>
          </a:prstGeom>
          <a:noFill/>
        </p:spPr>
        <p:txBody>
          <a:bodyPr wrap="none" rtlCol="0">
            <a:spAutoFit/>
          </a:bodyPr>
          <a:lstStyle/>
          <a:p>
            <a:r>
              <a:rPr lang="en-US" sz="2000" u="sng" dirty="0"/>
              <a:t>First Strawberries</a:t>
            </a:r>
          </a:p>
        </p:txBody>
      </p:sp>
    </p:spTree>
    <p:extLst>
      <p:ext uri="{BB962C8B-B14F-4D97-AF65-F5344CB8AC3E}">
        <p14:creationId xmlns:p14="http://schemas.microsoft.com/office/powerpoint/2010/main" val="15590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5606"/>
                                        </p:tgtEl>
                                        <p:attrNameLst>
                                          <p:attrName>style.visibility</p:attrName>
                                        </p:attrNameLst>
                                      </p:cBhvr>
                                      <p:to>
                                        <p:strVal val="visible"/>
                                      </p:to>
                                    </p:set>
                                    <p:animEffect transition="in" filter="wipe(down)">
                                      <p:cBhvr>
                                        <p:cTn id="15" dur="500"/>
                                        <p:tgtEl>
                                          <p:spTgt spid="25606"/>
                                        </p:tgtEl>
                                      </p:cBhvr>
                                    </p:animEffect>
                                  </p:childTnLst>
                                </p:cTn>
                              </p:par>
                              <p:par>
                                <p:cTn id="16" presetID="22" presetClass="entr" presetSubtype="4" fill="hold"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wipe(down)">
                                      <p:cBhvr>
                                        <p:cTn id="18" dur="500"/>
                                        <p:tgtEl>
                                          <p:spTgt spid="25604"/>
                                        </p:tgtEl>
                                      </p:cBhvr>
                                    </p:animEffect>
                                  </p:childTnLst>
                                </p:cTn>
                              </p:par>
                              <p:par>
                                <p:cTn id="19" presetID="22" presetClass="entr" presetSubtype="4" fill="hold" nodeType="with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ipe(down)">
                                      <p:cBhvr>
                                        <p:cTn id="21"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CA483-443E-4DC4-9879-E8F9BEE99A7E}"/>
              </a:ext>
            </a:extLst>
          </p:cNvPr>
          <p:cNvSpPr txBox="1"/>
          <p:nvPr/>
        </p:nvSpPr>
        <p:spPr>
          <a:xfrm>
            <a:off x="7943368" y="507137"/>
            <a:ext cx="2751485" cy="1107996"/>
          </a:xfrm>
          <a:prstGeom prst="rect">
            <a:avLst/>
          </a:prstGeom>
          <a:noFill/>
        </p:spPr>
        <p:txBody>
          <a:bodyPr wrap="square" rtlCol="0">
            <a:spAutoFit/>
          </a:bodyPr>
          <a:lstStyle/>
          <a:p>
            <a:r>
              <a:rPr lang="en-US" sz="6600" dirty="0">
                <a:solidFill>
                  <a:schemeClr val="accent1">
                    <a:lumMod val="75000"/>
                  </a:schemeClr>
                </a:solidFill>
                <a:latin typeface="Comic Sans MS" panose="030F0702030302020204" pitchFamily="66" charset="0"/>
              </a:rPr>
              <a:t>Callum</a:t>
            </a:r>
          </a:p>
        </p:txBody>
      </p:sp>
      <p:pic>
        <p:nvPicPr>
          <p:cNvPr id="24578" name="Picture 2">
            <a:extLst>
              <a:ext uri="{FF2B5EF4-FFF2-40B4-BE49-F238E27FC236}">
                <a16:creationId xmlns:a16="http://schemas.microsoft.com/office/drawing/2014/main" id="{D9545C06-CBD9-4127-90F1-9CFCFA8D8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01" y="1786466"/>
            <a:ext cx="3445000" cy="459333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preview">
            <a:extLst>
              <a:ext uri="{FF2B5EF4-FFF2-40B4-BE49-F238E27FC236}">
                <a16:creationId xmlns:a16="http://schemas.microsoft.com/office/drawing/2014/main" id="{3579723A-E4F0-4D0A-9EDF-A7E970C83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412" y="1786466"/>
            <a:ext cx="3445001" cy="4593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1FF1BE-F346-4037-A84B-267A98B0E98E}"/>
              </a:ext>
            </a:extLst>
          </p:cNvPr>
          <p:cNvSpPr txBox="1"/>
          <p:nvPr/>
        </p:nvSpPr>
        <p:spPr>
          <a:xfrm>
            <a:off x="4580309" y="604356"/>
            <a:ext cx="2846795" cy="1723549"/>
          </a:xfrm>
          <a:prstGeom prst="rect">
            <a:avLst/>
          </a:prstGeom>
          <a:noFill/>
        </p:spPr>
        <p:txBody>
          <a:bodyPr wrap="square" rtlCol="0">
            <a:spAutoFit/>
          </a:bodyPr>
          <a:lstStyle/>
          <a:p>
            <a:pPr algn="ctr"/>
            <a:r>
              <a:rPr lang="en-US" sz="2400" u="sng" dirty="0"/>
              <a:t>Just a Dream</a:t>
            </a:r>
          </a:p>
          <a:p>
            <a:pPr algn="ctr"/>
            <a:endParaRPr lang="en-US" sz="1000" dirty="0"/>
          </a:p>
          <a:p>
            <a:pPr algn="ctr"/>
            <a:r>
              <a:rPr lang="en-US" sz="2400" dirty="0"/>
              <a:t>Picking up trash along the side of the road.</a:t>
            </a:r>
          </a:p>
        </p:txBody>
      </p:sp>
      <p:pic>
        <p:nvPicPr>
          <p:cNvPr id="1028" name="Picture 4">
            <a:extLst>
              <a:ext uri="{FF2B5EF4-FFF2-40B4-BE49-F238E27FC236}">
                <a16:creationId xmlns:a16="http://schemas.microsoft.com/office/drawing/2014/main" id="{485B9486-B4D7-436D-8671-38160A81C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375" y="2454858"/>
            <a:ext cx="2943707" cy="392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1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wipe(down)">
                                      <p:cBhvr>
                                        <p:cTn id="10" dur="500"/>
                                        <p:tgtEl>
                                          <p:spTgt spid="2457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4580"/>
                                        </p:tgtEl>
                                        <p:attrNameLst>
                                          <p:attrName>style.visibility</p:attrName>
                                        </p:attrNameLst>
                                      </p:cBhvr>
                                      <p:to>
                                        <p:strVal val="visible"/>
                                      </p:to>
                                    </p:set>
                                    <p:animEffect transition="in" filter="wipe(down)">
                                      <p:cBhvr>
                                        <p:cTn id="16"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DE20DFA-89DB-4DCD-9C6A-E6F94CA754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73" name="Rectangle 72">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preview">
            <a:extLst>
              <a:ext uri="{FF2B5EF4-FFF2-40B4-BE49-F238E27FC236}">
                <a16:creationId xmlns:a16="http://schemas.microsoft.com/office/drawing/2014/main" id="{7254ACB1-EE0D-4A24-9EBD-22ED1F5CF9E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1776" t="14819" r="2841"/>
          <a:stretch/>
        </p:blipFill>
        <p:spPr bwMode="auto">
          <a:xfrm rot="5400000">
            <a:off x="741007" y="1082042"/>
            <a:ext cx="4894004" cy="47818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2B16E5A-D3FE-406A-BF19-D6DEDAF0954A}"/>
              </a:ext>
            </a:extLst>
          </p:cNvPr>
          <p:cNvSpPr txBox="1"/>
          <p:nvPr/>
        </p:nvSpPr>
        <p:spPr>
          <a:xfrm>
            <a:off x="6990232" y="1292040"/>
            <a:ext cx="2403222" cy="830997"/>
          </a:xfrm>
          <a:prstGeom prst="rect">
            <a:avLst/>
          </a:prstGeom>
          <a:noFill/>
        </p:spPr>
        <p:txBody>
          <a:bodyPr wrap="none" rtlCol="0">
            <a:spAutoFit/>
          </a:bodyPr>
          <a:lstStyle/>
          <a:p>
            <a:r>
              <a:rPr lang="en-US" sz="4800" dirty="0" err="1">
                <a:solidFill>
                  <a:schemeClr val="accent2">
                    <a:lumMod val="60000"/>
                    <a:lumOff val="40000"/>
                  </a:schemeClr>
                </a:solidFill>
                <a:latin typeface="Comic Sans MS" panose="030F0702030302020204" pitchFamily="66" charset="0"/>
              </a:rPr>
              <a:t>McKoen</a:t>
            </a:r>
            <a:endParaRPr lang="en-US" sz="4800" dirty="0">
              <a:solidFill>
                <a:schemeClr val="accent2">
                  <a:lumMod val="60000"/>
                  <a:lumOff val="40000"/>
                </a:schemeClr>
              </a:solidFill>
              <a:latin typeface="Comic Sans MS" panose="030F0702030302020204" pitchFamily="66" charset="0"/>
            </a:endParaRPr>
          </a:p>
        </p:txBody>
      </p:sp>
      <p:sp>
        <p:nvSpPr>
          <p:cNvPr id="11" name="Content Placeholder 10">
            <a:extLst>
              <a:ext uri="{FF2B5EF4-FFF2-40B4-BE49-F238E27FC236}">
                <a16:creationId xmlns:a16="http://schemas.microsoft.com/office/drawing/2014/main" id="{23563A81-94CF-4317-8B83-502E52A1E7A8}"/>
              </a:ext>
            </a:extLst>
          </p:cNvPr>
          <p:cNvSpPr>
            <a:spLocks noGrp="1"/>
          </p:cNvSpPr>
          <p:nvPr>
            <p:ph sz="half" idx="1"/>
          </p:nvPr>
        </p:nvSpPr>
        <p:spPr>
          <a:xfrm>
            <a:off x="5894294" y="2890485"/>
            <a:ext cx="5342666" cy="2189515"/>
          </a:xfrm>
        </p:spPr>
        <p:txBody>
          <a:bodyPr/>
          <a:lstStyle/>
          <a:p>
            <a:pPr marL="0" indent="0">
              <a:buNone/>
            </a:pPr>
            <a:r>
              <a:rPr lang="en-US" u="sng" dirty="0"/>
              <a:t>One Smile</a:t>
            </a:r>
          </a:p>
          <a:p>
            <a:pPr marL="0" indent="0">
              <a:buNone/>
            </a:pPr>
            <a:r>
              <a:rPr lang="en-US" dirty="0"/>
              <a:t>I liked this book because it is about making people feel better.  Smiling at one person can change everything for them. Then they can make things better for other people. </a:t>
            </a:r>
          </a:p>
        </p:txBody>
      </p:sp>
    </p:spTree>
    <p:extLst>
      <p:ext uri="{BB962C8B-B14F-4D97-AF65-F5344CB8AC3E}">
        <p14:creationId xmlns:p14="http://schemas.microsoft.com/office/powerpoint/2010/main" val="52736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heel(1)">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heel(1)">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heel(1)">
                                      <p:cBhvr>
                                        <p:cTn id="2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46F7B-0B25-46BD-955A-10D73733648C}"/>
              </a:ext>
            </a:extLst>
          </p:cNvPr>
          <p:cNvSpPr txBox="1"/>
          <p:nvPr/>
        </p:nvSpPr>
        <p:spPr>
          <a:xfrm>
            <a:off x="6921154" y="356533"/>
            <a:ext cx="2751485" cy="1107996"/>
          </a:xfrm>
          <a:prstGeom prst="rect">
            <a:avLst/>
          </a:prstGeom>
          <a:noFill/>
        </p:spPr>
        <p:txBody>
          <a:bodyPr wrap="square" rtlCol="0">
            <a:spAutoFit/>
          </a:bodyPr>
          <a:lstStyle/>
          <a:p>
            <a:r>
              <a:rPr lang="en-US" sz="6600" dirty="0">
                <a:solidFill>
                  <a:schemeClr val="accent1">
                    <a:lumMod val="75000"/>
                  </a:schemeClr>
                </a:solidFill>
                <a:latin typeface="Comic Sans MS" panose="030F0702030302020204" pitchFamily="66" charset="0"/>
              </a:rPr>
              <a:t>Callum</a:t>
            </a:r>
          </a:p>
        </p:txBody>
      </p:sp>
      <p:sp>
        <p:nvSpPr>
          <p:cNvPr id="3" name="Content Placeholder 2">
            <a:extLst>
              <a:ext uri="{FF2B5EF4-FFF2-40B4-BE49-F238E27FC236}">
                <a16:creationId xmlns:a16="http://schemas.microsoft.com/office/drawing/2014/main" id="{581E2902-330F-43E2-AA98-AA08A7163E08}"/>
              </a:ext>
            </a:extLst>
          </p:cNvPr>
          <p:cNvSpPr txBox="1">
            <a:spLocks/>
          </p:cNvSpPr>
          <p:nvPr/>
        </p:nvSpPr>
        <p:spPr>
          <a:xfrm>
            <a:off x="2329648" y="1603444"/>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Callum chose the book</a:t>
            </a:r>
          </a:p>
        </p:txBody>
      </p:sp>
      <p:pic>
        <p:nvPicPr>
          <p:cNvPr id="4" name="Picture 2" descr="Good Rosie!">
            <a:extLst>
              <a:ext uri="{FF2B5EF4-FFF2-40B4-BE49-F238E27FC236}">
                <a16:creationId xmlns:a16="http://schemas.microsoft.com/office/drawing/2014/main" id="{824AED7F-16C8-4CA4-8482-5A412D386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45" y="1478278"/>
            <a:ext cx="3980989" cy="516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A58F4-D018-4BAD-8342-8FC922712479}"/>
              </a:ext>
            </a:extLst>
          </p:cNvPr>
          <p:cNvSpPr txBox="1"/>
          <p:nvPr/>
        </p:nvSpPr>
        <p:spPr>
          <a:xfrm>
            <a:off x="4311848" y="458952"/>
            <a:ext cx="3324464" cy="1107996"/>
          </a:xfrm>
          <a:prstGeom prst="rect">
            <a:avLst/>
          </a:prstGeom>
          <a:noFill/>
        </p:spPr>
        <p:txBody>
          <a:bodyPr wrap="square" rtlCol="0">
            <a:spAutoFit/>
          </a:bodyPr>
          <a:lstStyle/>
          <a:p>
            <a:r>
              <a:rPr lang="en-US" sz="6600" dirty="0">
                <a:solidFill>
                  <a:srgbClr val="7030A0"/>
                </a:solidFill>
                <a:latin typeface="Comic Sans MS" panose="030F0702030302020204" pitchFamily="66" charset="0"/>
              </a:rPr>
              <a:t>Brynlee</a:t>
            </a:r>
          </a:p>
        </p:txBody>
      </p:sp>
      <p:pic>
        <p:nvPicPr>
          <p:cNvPr id="9218" name="Picture 2" descr="Image preview">
            <a:extLst>
              <a:ext uri="{FF2B5EF4-FFF2-40B4-BE49-F238E27FC236}">
                <a16:creationId xmlns:a16="http://schemas.microsoft.com/office/drawing/2014/main" id="{879F479E-0058-4E5C-B4CE-DF926909E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67790" y="979143"/>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preview">
            <a:extLst>
              <a:ext uri="{FF2B5EF4-FFF2-40B4-BE49-F238E27FC236}">
                <a16:creationId xmlns:a16="http://schemas.microsoft.com/office/drawing/2014/main" id="{78D0FDB5-4212-4605-AF0F-812B552D0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080" y="187819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preview">
            <a:extLst>
              <a:ext uri="{FF2B5EF4-FFF2-40B4-BE49-F238E27FC236}">
                <a16:creationId xmlns:a16="http://schemas.microsoft.com/office/drawing/2014/main" id="{A831DA26-E546-4579-B1C1-2067DA533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824519" y="393469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preview">
            <a:extLst>
              <a:ext uri="{FF2B5EF4-FFF2-40B4-BE49-F238E27FC236}">
                <a16:creationId xmlns:a16="http://schemas.microsoft.com/office/drawing/2014/main" id="{3104E927-993B-49F0-B3AC-9E34152E1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824519" y="88669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preview">
            <a:extLst>
              <a:ext uri="{FF2B5EF4-FFF2-40B4-BE49-F238E27FC236}">
                <a16:creationId xmlns:a16="http://schemas.microsoft.com/office/drawing/2014/main" id="{9828FC1D-31A9-4AE8-85AB-E6B3E44AD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7790" y="4027143"/>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A9867B-F658-41B7-BB83-BD2D5E66CB62}"/>
              </a:ext>
            </a:extLst>
          </p:cNvPr>
          <p:cNvSpPr txBox="1"/>
          <p:nvPr/>
        </p:nvSpPr>
        <p:spPr>
          <a:xfrm>
            <a:off x="4442230" y="4475444"/>
            <a:ext cx="3048000" cy="1631216"/>
          </a:xfrm>
          <a:prstGeom prst="rect">
            <a:avLst/>
          </a:prstGeom>
          <a:noFill/>
        </p:spPr>
        <p:txBody>
          <a:bodyPr wrap="square" rtlCol="0">
            <a:spAutoFit/>
          </a:bodyPr>
          <a:lstStyle/>
          <a:p>
            <a:pPr algn="ctr"/>
            <a:r>
              <a:rPr lang="en-US" sz="2000" u="sng" dirty="0">
                <a:solidFill>
                  <a:srgbClr val="7030A0"/>
                </a:solidFill>
                <a:latin typeface="Comic Sans MS" panose="030F0702030302020204" pitchFamily="66" charset="0"/>
              </a:rPr>
              <a:t>If You Plant a Seed</a:t>
            </a:r>
            <a:r>
              <a:rPr lang="en-US" sz="2000" dirty="0">
                <a:solidFill>
                  <a:srgbClr val="7030A0"/>
                </a:solidFill>
                <a:latin typeface="Comic Sans MS" panose="030F0702030302020204" pitchFamily="66" charset="0"/>
              </a:rPr>
              <a:t> by Kadir Nelson</a:t>
            </a:r>
          </a:p>
          <a:p>
            <a:pPr algn="ctr"/>
            <a:r>
              <a:rPr lang="en-US" sz="2000" dirty="0">
                <a:solidFill>
                  <a:srgbClr val="7030A0"/>
                </a:solidFill>
                <a:latin typeface="Comic Sans MS" panose="030F0702030302020204" pitchFamily="66" charset="0"/>
              </a:rPr>
              <a:t>Brynlee helped plant, grow, and harvest the family garden.</a:t>
            </a:r>
          </a:p>
        </p:txBody>
      </p:sp>
    </p:spTree>
    <p:extLst>
      <p:ext uri="{BB962C8B-B14F-4D97-AF65-F5344CB8AC3E}">
        <p14:creationId xmlns:p14="http://schemas.microsoft.com/office/powerpoint/2010/main" val="33294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heel(1)">
                                      <p:cBhvr>
                                        <p:cTn id="10" dur="2000"/>
                                        <p:tgtEl>
                                          <p:spTgt spid="922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wheel(1)">
                                      <p:cBhvr>
                                        <p:cTn id="16" dur="2000"/>
                                        <p:tgtEl>
                                          <p:spTgt spid="9218"/>
                                        </p:tgtEl>
                                      </p:cBhvr>
                                    </p:animEffect>
                                  </p:childTnLst>
                                </p:cTn>
                              </p:par>
                              <p:par>
                                <p:cTn id="17" presetID="21" presetClass="entr" presetSubtype="1"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animEffect transition="in" filter="wheel(1)">
                                      <p:cBhvr>
                                        <p:cTn id="19" dur="2000"/>
                                        <p:tgtEl>
                                          <p:spTgt spid="9228"/>
                                        </p:tgtEl>
                                      </p:cBhvr>
                                    </p:animEffect>
                                  </p:childTnLst>
                                </p:cTn>
                              </p:par>
                              <p:par>
                                <p:cTn id="20" presetID="21" presetClass="entr" presetSubtype="1" fill="hold" nodeType="withEffect">
                                  <p:stCondLst>
                                    <p:cond delay="0"/>
                                  </p:stCondLst>
                                  <p:childTnLst>
                                    <p:set>
                                      <p:cBhvr>
                                        <p:cTn id="21" dur="1" fill="hold">
                                          <p:stCondLst>
                                            <p:cond delay="0"/>
                                          </p:stCondLst>
                                        </p:cTn>
                                        <p:tgtEl>
                                          <p:spTgt spid="9226"/>
                                        </p:tgtEl>
                                        <p:attrNameLst>
                                          <p:attrName>style.visibility</p:attrName>
                                        </p:attrNameLst>
                                      </p:cBhvr>
                                      <p:to>
                                        <p:strVal val="visible"/>
                                      </p:to>
                                    </p:set>
                                    <p:animEffect transition="in" filter="wheel(1)">
                                      <p:cBhvr>
                                        <p:cTn id="22" dur="2000"/>
                                        <p:tgtEl>
                                          <p:spTgt spid="9226"/>
                                        </p:tgtEl>
                                      </p:cBhvr>
                                    </p:animEffect>
                                  </p:childTnLst>
                                </p:cTn>
                              </p:par>
                              <p:par>
                                <p:cTn id="23" presetID="21" presetClass="entr" presetSubtype="1" fill="hold" nodeType="withEffect">
                                  <p:stCondLst>
                                    <p:cond delay="0"/>
                                  </p:stCondLst>
                                  <p:childTnLst>
                                    <p:set>
                                      <p:cBhvr>
                                        <p:cTn id="24" dur="1" fill="hold">
                                          <p:stCondLst>
                                            <p:cond delay="0"/>
                                          </p:stCondLst>
                                        </p:cTn>
                                        <p:tgtEl>
                                          <p:spTgt spid="9224"/>
                                        </p:tgtEl>
                                        <p:attrNameLst>
                                          <p:attrName>style.visibility</p:attrName>
                                        </p:attrNameLst>
                                      </p:cBhvr>
                                      <p:to>
                                        <p:strVal val="visible"/>
                                      </p:to>
                                    </p:set>
                                    <p:animEffect transition="in" filter="wheel(1)">
                                      <p:cBhvr>
                                        <p:cTn id="25"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8A0A8-62DE-490A-AEC5-C95588D26FAC}"/>
              </a:ext>
            </a:extLst>
          </p:cNvPr>
          <p:cNvSpPr txBox="1"/>
          <p:nvPr/>
        </p:nvSpPr>
        <p:spPr>
          <a:xfrm>
            <a:off x="6499829" y="443856"/>
            <a:ext cx="3324464" cy="1107996"/>
          </a:xfrm>
          <a:prstGeom prst="rect">
            <a:avLst/>
          </a:prstGeom>
          <a:noFill/>
        </p:spPr>
        <p:txBody>
          <a:bodyPr wrap="square" rtlCol="0">
            <a:spAutoFit/>
          </a:bodyPr>
          <a:lstStyle/>
          <a:p>
            <a:r>
              <a:rPr lang="en-US" sz="6600" dirty="0">
                <a:solidFill>
                  <a:srgbClr val="7030A0"/>
                </a:solidFill>
                <a:latin typeface="Comic Sans MS" panose="030F0702030302020204" pitchFamily="66" charset="0"/>
              </a:rPr>
              <a:t>Brynlee</a:t>
            </a:r>
          </a:p>
        </p:txBody>
      </p:sp>
      <p:pic>
        <p:nvPicPr>
          <p:cNvPr id="5" name="Picture 16" descr="Image preview">
            <a:extLst>
              <a:ext uri="{FF2B5EF4-FFF2-40B4-BE49-F238E27FC236}">
                <a16:creationId xmlns:a16="http://schemas.microsoft.com/office/drawing/2014/main" id="{DB501E0E-D4A4-4B68-A2AE-0DC7214D1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8" r="46333" b="5936"/>
          <a:stretch/>
        </p:blipFill>
        <p:spPr bwMode="auto">
          <a:xfrm>
            <a:off x="1018618" y="1907135"/>
            <a:ext cx="3303995" cy="4074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Image preview">
            <a:extLst>
              <a:ext uri="{FF2B5EF4-FFF2-40B4-BE49-F238E27FC236}">
                <a16:creationId xmlns:a16="http://schemas.microsoft.com/office/drawing/2014/main" id="{9D9DFECE-5A38-46F3-A911-04F9B0EF8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64394" y="2441948"/>
            <a:ext cx="4006751" cy="3005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AA1DF9-9EA7-4456-8B3E-FABDF1C221AE}"/>
              </a:ext>
            </a:extLst>
          </p:cNvPr>
          <p:cNvSpPr txBox="1"/>
          <p:nvPr/>
        </p:nvSpPr>
        <p:spPr>
          <a:xfrm>
            <a:off x="7799523" y="2047368"/>
            <a:ext cx="3431892" cy="1477328"/>
          </a:xfrm>
          <a:prstGeom prst="rect">
            <a:avLst/>
          </a:prstGeom>
          <a:noFill/>
        </p:spPr>
        <p:txBody>
          <a:bodyPr wrap="square" rtlCol="0">
            <a:spAutoFit/>
          </a:bodyPr>
          <a:lstStyle/>
          <a:p>
            <a:r>
              <a:rPr lang="en-US" u="sng" dirty="0">
                <a:solidFill>
                  <a:srgbClr val="7030A0"/>
                </a:solidFill>
                <a:latin typeface="Comic Sans MS" panose="030F0702030302020204" pitchFamily="66" charset="0"/>
              </a:rPr>
              <a:t>The Crayon Box That Talked</a:t>
            </a:r>
            <a:r>
              <a:rPr lang="en-US" dirty="0">
                <a:solidFill>
                  <a:srgbClr val="7030A0"/>
                </a:solidFill>
                <a:latin typeface="Comic Sans MS" panose="030F0702030302020204" pitchFamily="66" charset="0"/>
              </a:rPr>
              <a:t> by Shane </a:t>
            </a:r>
            <a:r>
              <a:rPr lang="en-US" dirty="0" err="1">
                <a:solidFill>
                  <a:srgbClr val="7030A0"/>
                </a:solidFill>
                <a:latin typeface="Comic Sans MS" panose="030F0702030302020204" pitchFamily="66" charset="0"/>
              </a:rPr>
              <a:t>Derolf</a:t>
            </a:r>
            <a:endParaRPr lang="en-US" dirty="0">
              <a:solidFill>
                <a:srgbClr val="7030A0"/>
              </a:solidFill>
              <a:latin typeface="Comic Sans MS" panose="030F0702030302020204" pitchFamily="66" charset="0"/>
            </a:endParaRPr>
          </a:p>
          <a:p>
            <a:endParaRPr lang="en-US" dirty="0">
              <a:solidFill>
                <a:srgbClr val="7030A0"/>
              </a:solidFill>
              <a:latin typeface="Comic Sans MS" panose="030F0702030302020204" pitchFamily="66" charset="0"/>
            </a:endParaRPr>
          </a:p>
          <a:p>
            <a:r>
              <a:rPr lang="en-US" dirty="0">
                <a:solidFill>
                  <a:srgbClr val="7030A0"/>
                </a:solidFill>
                <a:latin typeface="Comic Sans MS" panose="030F0702030302020204" pitchFamily="66" charset="0"/>
              </a:rPr>
              <a:t>Brynlee made a handprint crayon box.</a:t>
            </a:r>
          </a:p>
        </p:txBody>
      </p:sp>
      <p:sp>
        <p:nvSpPr>
          <p:cNvPr id="11" name="TextBox 10">
            <a:extLst>
              <a:ext uri="{FF2B5EF4-FFF2-40B4-BE49-F238E27FC236}">
                <a16:creationId xmlns:a16="http://schemas.microsoft.com/office/drawing/2014/main" id="{B1E5CCED-55C3-47C6-882B-3C4F1D76EFE4}"/>
              </a:ext>
            </a:extLst>
          </p:cNvPr>
          <p:cNvSpPr txBox="1"/>
          <p:nvPr/>
        </p:nvSpPr>
        <p:spPr>
          <a:xfrm>
            <a:off x="7799523" y="4303200"/>
            <a:ext cx="3431892" cy="1477328"/>
          </a:xfrm>
          <a:prstGeom prst="rect">
            <a:avLst/>
          </a:prstGeom>
          <a:noFill/>
        </p:spPr>
        <p:txBody>
          <a:bodyPr wrap="square" rtlCol="0">
            <a:spAutoFit/>
          </a:bodyPr>
          <a:lstStyle/>
          <a:p>
            <a:r>
              <a:rPr lang="en-US" u="sng" dirty="0">
                <a:solidFill>
                  <a:schemeClr val="accent5">
                    <a:lumMod val="50000"/>
                  </a:schemeClr>
                </a:solidFill>
                <a:latin typeface="Comic Sans MS" panose="030F0702030302020204" pitchFamily="66" charset="0"/>
              </a:rPr>
              <a:t>The Peace Book</a:t>
            </a:r>
            <a:r>
              <a:rPr lang="en-US" dirty="0">
                <a:solidFill>
                  <a:schemeClr val="accent5">
                    <a:lumMod val="50000"/>
                  </a:schemeClr>
                </a:solidFill>
                <a:latin typeface="Comic Sans MS" panose="030F0702030302020204" pitchFamily="66" charset="0"/>
              </a:rPr>
              <a:t> by Todd Parr</a:t>
            </a:r>
          </a:p>
          <a:p>
            <a:endParaRPr lang="en-US" dirty="0">
              <a:solidFill>
                <a:schemeClr val="accent5">
                  <a:lumMod val="50000"/>
                </a:schemeClr>
              </a:solidFill>
              <a:latin typeface="Comic Sans MS" panose="030F0702030302020204" pitchFamily="66" charset="0"/>
            </a:endParaRPr>
          </a:p>
          <a:p>
            <a:r>
              <a:rPr lang="en-US" dirty="0">
                <a:solidFill>
                  <a:schemeClr val="accent5">
                    <a:lumMod val="50000"/>
                  </a:schemeClr>
                </a:solidFill>
                <a:latin typeface="Comic Sans MS" panose="030F0702030302020204" pitchFamily="66" charset="0"/>
              </a:rPr>
              <a:t>Peace is playing with my sister.</a:t>
            </a:r>
          </a:p>
          <a:p>
            <a:r>
              <a:rPr lang="en-US" dirty="0">
                <a:solidFill>
                  <a:schemeClr val="accent5">
                    <a:lumMod val="50000"/>
                  </a:schemeClr>
                </a:solidFill>
                <a:latin typeface="Comic Sans MS" panose="030F0702030302020204" pitchFamily="66" charset="0"/>
              </a:rPr>
              <a:t>Peace is helping Mom clean.</a:t>
            </a:r>
          </a:p>
        </p:txBody>
      </p:sp>
    </p:spTree>
    <p:extLst>
      <p:ext uri="{BB962C8B-B14F-4D97-AF65-F5344CB8AC3E}">
        <p14:creationId xmlns:p14="http://schemas.microsoft.com/office/powerpoint/2010/main" val="407895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D8C48-6354-4A1D-BA9B-2427641A350A}"/>
              </a:ext>
            </a:extLst>
          </p:cNvPr>
          <p:cNvSpPr txBox="1"/>
          <p:nvPr/>
        </p:nvSpPr>
        <p:spPr>
          <a:xfrm>
            <a:off x="6535076" y="415549"/>
            <a:ext cx="3324464" cy="1107996"/>
          </a:xfrm>
          <a:prstGeom prst="rect">
            <a:avLst/>
          </a:prstGeom>
          <a:noFill/>
        </p:spPr>
        <p:txBody>
          <a:bodyPr wrap="square" rtlCol="0">
            <a:spAutoFit/>
          </a:bodyPr>
          <a:lstStyle/>
          <a:p>
            <a:r>
              <a:rPr lang="en-US" sz="6600" dirty="0">
                <a:solidFill>
                  <a:srgbClr val="7030A0"/>
                </a:solidFill>
                <a:latin typeface="Comic Sans MS" panose="030F0702030302020204" pitchFamily="66" charset="0"/>
              </a:rPr>
              <a:t>Brynlee</a:t>
            </a:r>
          </a:p>
        </p:txBody>
      </p:sp>
      <p:sp>
        <p:nvSpPr>
          <p:cNvPr id="5" name="Content Placeholder 2">
            <a:extLst>
              <a:ext uri="{FF2B5EF4-FFF2-40B4-BE49-F238E27FC236}">
                <a16:creationId xmlns:a16="http://schemas.microsoft.com/office/drawing/2014/main" id="{51862FF2-3310-4730-8A0B-260356E91279}"/>
              </a:ext>
            </a:extLst>
          </p:cNvPr>
          <p:cNvSpPr txBox="1">
            <a:spLocks/>
          </p:cNvSpPr>
          <p:nvPr/>
        </p:nvSpPr>
        <p:spPr>
          <a:xfrm>
            <a:off x="2329648" y="1603444"/>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Brynlee chose the book</a:t>
            </a:r>
          </a:p>
        </p:txBody>
      </p:sp>
      <p:pic>
        <p:nvPicPr>
          <p:cNvPr id="21506" name="Picture 2" descr="Good Rosie!">
            <a:extLst>
              <a:ext uri="{FF2B5EF4-FFF2-40B4-BE49-F238E27FC236}">
                <a16:creationId xmlns:a16="http://schemas.microsoft.com/office/drawing/2014/main" id="{B0C2A0CB-7F80-4452-9901-96232ED95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45" y="1478278"/>
            <a:ext cx="3980989" cy="516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8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2CE78-1537-4DB6-A291-8498E3617E9F}"/>
              </a:ext>
            </a:extLst>
          </p:cNvPr>
          <p:cNvSpPr txBox="1"/>
          <p:nvPr/>
        </p:nvSpPr>
        <p:spPr>
          <a:xfrm>
            <a:off x="5423219" y="326031"/>
            <a:ext cx="2765664" cy="1107996"/>
          </a:xfrm>
          <a:prstGeom prst="rect">
            <a:avLst/>
          </a:prstGeom>
          <a:noFill/>
        </p:spPr>
        <p:txBody>
          <a:bodyPr wrap="square" rtlCol="0">
            <a:spAutoFit/>
          </a:bodyPr>
          <a:lstStyle/>
          <a:p>
            <a:r>
              <a:rPr lang="en-US" sz="6600" dirty="0">
                <a:solidFill>
                  <a:schemeClr val="accent2">
                    <a:lumMod val="60000"/>
                    <a:lumOff val="40000"/>
                  </a:schemeClr>
                </a:solidFill>
                <a:latin typeface="Comic Sans MS" panose="030F0702030302020204" pitchFamily="66" charset="0"/>
              </a:rPr>
              <a:t>Alyssa</a:t>
            </a:r>
          </a:p>
        </p:txBody>
      </p:sp>
      <p:pic>
        <p:nvPicPr>
          <p:cNvPr id="5" name="Picture 14" descr="Image preview">
            <a:extLst>
              <a:ext uri="{FF2B5EF4-FFF2-40B4-BE49-F238E27FC236}">
                <a16:creationId xmlns:a16="http://schemas.microsoft.com/office/drawing/2014/main" id="{EDF3A465-5D36-4BE7-BE35-32A11AAEF7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7"/>
          <a:stretch/>
        </p:blipFill>
        <p:spPr bwMode="auto">
          <a:xfrm>
            <a:off x="8840197" y="2631045"/>
            <a:ext cx="2765664" cy="3817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Image preview">
            <a:extLst>
              <a:ext uri="{FF2B5EF4-FFF2-40B4-BE49-F238E27FC236}">
                <a16:creationId xmlns:a16="http://schemas.microsoft.com/office/drawing/2014/main" id="{6849DF97-0453-4B81-B469-41C51201B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0" t="18666" b="18667"/>
          <a:stretch/>
        </p:blipFill>
        <p:spPr bwMode="auto">
          <a:xfrm rot="7290565">
            <a:off x="6940044" y="1676874"/>
            <a:ext cx="3297092" cy="159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 preview">
            <a:extLst>
              <a:ext uri="{FF2B5EF4-FFF2-40B4-BE49-F238E27FC236}">
                <a16:creationId xmlns:a16="http://schemas.microsoft.com/office/drawing/2014/main" id="{43419793-DD95-414F-A1ED-4AD624CC8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871" y="1559763"/>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preview">
            <a:extLst>
              <a:ext uri="{FF2B5EF4-FFF2-40B4-BE49-F238E27FC236}">
                <a16:creationId xmlns:a16="http://schemas.microsoft.com/office/drawing/2014/main" id="{E28DEB3D-8746-48D6-A222-9D216D034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871" y="4083047"/>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570D84-5FA7-4F94-94E7-1F0624672710}"/>
              </a:ext>
            </a:extLst>
          </p:cNvPr>
          <p:cNvSpPr txBox="1"/>
          <p:nvPr/>
        </p:nvSpPr>
        <p:spPr>
          <a:xfrm>
            <a:off x="4956769" y="4430055"/>
            <a:ext cx="3631821" cy="1938992"/>
          </a:xfrm>
          <a:prstGeom prst="rect">
            <a:avLst/>
          </a:prstGeom>
          <a:noFill/>
        </p:spPr>
        <p:txBody>
          <a:bodyPr wrap="square" rtlCol="0">
            <a:spAutoFit/>
          </a:bodyPr>
          <a:lstStyle/>
          <a:p>
            <a:pPr algn="r"/>
            <a:r>
              <a:rPr lang="en-US" sz="2000" u="sng" dirty="0">
                <a:solidFill>
                  <a:srgbClr val="7030A0"/>
                </a:solidFill>
                <a:latin typeface="Comic Sans MS" panose="030F0702030302020204" pitchFamily="66" charset="0"/>
              </a:rPr>
              <a:t>The Crayon Box That Talked</a:t>
            </a:r>
            <a:r>
              <a:rPr lang="en-US" sz="2000" dirty="0">
                <a:solidFill>
                  <a:srgbClr val="7030A0"/>
                </a:solidFill>
                <a:latin typeface="Comic Sans MS" panose="030F0702030302020204" pitchFamily="66" charset="0"/>
              </a:rPr>
              <a:t> </a:t>
            </a:r>
          </a:p>
          <a:p>
            <a:pPr algn="r"/>
            <a:r>
              <a:rPr lang="en-US" sz="2000" dirty="0">
                <a:solidFill>
                  <a:srgbClr val="7030A0"/>
                </a:solidFill>
                <a:latin typeface="Comic Sans MS" panose="030F0702030302020204" pitchFamily="66" charset="0"/>
              </a:rPr>
              <a:t>by Shane </a:t>
            </a:r>
            <a:r>
              <a:rPr lang="en-US" sz="2000" dirty="0" err="1">
                <a:solidFill>
                  <a:srgbClr val="7030A0"/>
                </a:solidFill>
                <a:latin typeface="Comic Sans MS" panose="030F0702030302020204" pitchFamily="66" charset="0"/>
              </a:rPr>
              <a:t>Derolf</a:t>
            </a:r>
            <a:endParaRPr lang="en-US" sz="2000" dirty="0">
              <a:solidFill>
                <a:srgbClr val="7030A0"/>
              </a:solidFill>
              <a:latin typeface="Comic Sans MS" panose="030F0702030302020204" pitchFamily="66" charset="0"/>
            </a:endParaRPr>
          </a:p>
          <a:p>
            <a:pPr algn="r"/>
            <a:r>
              <a:rPr lang="en-US" sz="2000" dirty="0">
                <a:solidFill>
                  <a:srgbClr val="7030A0"/>
                </a:solidFill>
                <a:latin typeface="Comic Sans MS" panose="030F0702030302020204" pitchFamily="66" charset="0"/>
              </a:rPr>
              <a:t>Alyssa made a handprint crayon box ad drew a picture of herself inside a crayon colored in her favorite color.</a:t>
            </a:r>
          </a:p>
        </p:txBody>
      </p:sp>
      <p:sp>
        <p:nvSpPr>
          <p:cNvPr id="15" name="TextBox 14">
            <a:extLst>
              <a:ext uri="{FF2B5EF4-FFF2-40B4-BE49-F238E27FC236}">
                <a16:creationId xmlns:a16="http://schemas.microsoft.com/office/drawing/2014/main" id="{89510437-29C9-4308-AB05-CF95CA382737}"/>
              </a:ext>
            </a:extLst>
          </p:cNvPr>
          <p:cNvSpPr txBox="1"/>
          <p:nvPr/>
        </p:nvSpPr>
        <p:spPr>
          <a:xfrm>
            <a:off x="4214902" y="1564856"/>
            <a:ext cx="3048000" cy="2246769"/>
          </a:xfrm>
          <a:prstGeom prst="rect">
            <a:avLst/>
          </a:prstGeom>
          <a:noFill/>
        </p:spPr>
        <p:txBody>
          <a:bodyPr wrap="square" rtlCol="0">
            <a:spAutoFit/>
          </a:bodyPr>
          <a:lstStyle/>
          <a:p>
            <a:r>
              <a:rPr lang="en-US" sz="2000" u="sng" dirty="0">
                <a:solidFill>
                  <a:schemeClr val="accent5">
                    <a:lumMod val="50000"/>
                  </a:schemeClr>
                </a:solidFill>
                <a:latin typeface="Comic Sans MS" panose="030F0702030302020204" pitchFamily="66" charset="0"/>
              </a:rPr>
              <a:t>The Peace Book</a:t>
            </a:r>
            <a:r>
              <a:rPr lang="en-US" sz="2000" dirty="0">
                <a:solidFill>
                  <a:schemeClr val="accent5">
                    <a:lumMod val="50000"/>
                  </a:schemeClr>
                </a:solidFill>
                <a:latin typeface="Comic Sans MS" panose="030F0702030302020204" pitchFamily="66" charset="0"/>
              </a:rPr>
              <a:t> by Todd Parr</a:t>
            </a:r>
          </a:p>
          <a:p>
            <a:r>
              <a:rPr lang="en-US" sz="2000" dirty="0">
                <a:solidFill>
                  <a:schemeClr val="accent5">
                    <a:lumMod val="50000"/>
                  </a:schemeClr>
                </a:solidFill>
                <a:latin typeface="Comic Sans MS" panose="030F0702030302020204" pitchFamily="66" charset="0"/>
              </a:rPr>
              <a:t>Peace is sharing. </a:t>
            </a:r>
          </a:p>
          <a:p>
            <a:r>
              <a:rPr lang="en-US" sz="2000" dirty="0">
                <a:solidFill>
                  <a:schemeClr val="accent5">
                    <a:lumMod val="50000"/>
                  </a:schemeClr>
                </a:solidFill>
                <a:latin typeface="Comic Sans MS" panose="030F0702030302020204" pitchFamily="66" charset="0"/>
              </a:rPr>
              <a:t>Peace is helping animals by keeping the space where they live clean.</a:t>
            </a:r>
          </a:p>
          <a:p>
            <a:endParaRPr lang="en-US" sz="2000" dirty="0">
              <a:solidFill>
                <a:schemeClr val="accent5">
                  <a:lumMod val="50000"/>
                </a:schemeClr>
              </a:solidFill>
              <a:latin typeface="Comic Sans MS" panose="030F0702030302020204" pitchFamily="66" charset="0"/>
            </a:endParaRPr>
          </a:p>
        </p:txBody>
      </p:sp>
    </p:spTree>
    <p:extLst>
      <p:ext uri="{BB962C8B-B14F-4D97-AF65-F5344CB8AC3E}">
        <p14:creationId xmlns:p14="http://schemas.microsoft.com/office/powerpoint/2010/main" val="21406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80">
                                          <p:stCondLst>
                                            <p:cond delay="0"/>
                                          </p:stCondLst>
                                        </p:cTn>
                                        <p:tgtEl>
                                          <p:spTgt spid="15"/>
                                        </p:tgtEl>
                                      </p:cBhvr>
                                    </p:animEffect>
                                    <p:anim calcmode="lin" valueType="num">
                                      <p:cBhvr>
                                        <p:cTn id="4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7" dur="26">
                                          <p:stCondLst>
                                            <p:cond delay="650"/>
                                          </p:stCondLst>
                                        </p:cTn>
                                        <p:tgtEl>
                                          <p:spTgt spid="15"/>
                                        </p:tgtEl>
                                      </p:cBhvr>
                                      <p:to x="100000" y="60000"/>
                                    </p:animScale>
                                    <p:animScale>
                                      <p:cBhvr>
                                        <p:cTn id="48" dur="166" decel="50000">
                                          <p:stCondLst>
                                            <p:cond delay="676"/>
                                          </p:stCondLst>
                                        </p:cTn>
                                        <p:tgtEl>
                                          <p:spTgt spid="15"/>
                                        </p:tgtEl>
                                      </p:cBhvr>
                                      <p:to x="100000" y="100000"/>
                                    </p:animScale>
                                    <p:animScale>
                                      <p:cBhvr>
                                        <p:cTn id="49" dur="26">
                                          <p:stCondLst>
                                            <p:cond delay="1312"/>
                                          </p:stCondLst>
                                        </p:cTn>
                                        <p:tgtEl>
                                          <p:spTgt spid="15"/>
                                        </p:tgtEl>
                                      </p:cBhvr>
                                      <p:to x="100000" y="80000"/>
                                    </p:animScale>
                                    <p:animScale>
                                      <p:cBhvr>
                                        <p:cTn id="50" dur="166" decel="50000">
                                          <p:stCondLst>
                                            <p:cond delay="1338"/>
                                          </p:stCondLst>
                                        </p:cTn>
                                        <p:tgtEl>
                                          <p:spTgt spid="15"/>
                                        </p:tgtEl>
                                      </p:cBhvr>
                                      <p:to x="100000" y="100000"/>
                                    </p:animScale>
                                    <p:animScale>
                                      <p:cBhvr>
                                        <p:cTn id="51" dur="26">
                                          <p:stCondLst>
                                            <p:cond delay="1642"/>
                                          </p:stCondLst>
                                        </p:cTn>
                                        <p:tgtEl>
                                          <p:spTgt spid="15"/>
                                        </p:tgtEl>
                                      </p:cBhvr>
                                      <p:to x="100000" y="90000"/>
                                    </p:animScale>
                                    <p:animScale>
                                      <p:cBhvr>
                                        <p:cTn id="52" dur="166" decel="50000">
                                          <p:stCondLst>
                                            <p:cond delay="1668"/>
                                          </p:stCondLst>
                                        </p:cTn>
                                        <p:tgtEl>
                                          <p:spTgt spid="15"/>
                                        </p:tgtEl>
                                      </p:cBhvr>
                                      <p:to x="100000" y="100000"/>
                                    </p:animScale>
                                    <p:animScale>
                                      <p:cBhvr>
                                        <p:cTn id="53" dur="26">
                                          <p:stCondLst>
                                            <p:cond delay="1808"/>
                                          </p:stCondLst>
                                        </p:cTn>
                                        <p:tgtEl>
                                          <p:spTgt spid="15"/>
                                        </p:tgtEl>
                                      </p:cBhvr>
                                      <p:to x="100000" y="95000"/>
                                    </p:animScale>
                                    <p:animScale>
                                      <p:cBhvr>
                                        <p:cTn id="54" dur="166" decel="50000">
                                          <p:stCondLst>
                                            <p:cond delay="1834"/>
                                          </p:stCondLst>
                                        </p:cTn>
                                        <p:tgtEl>
                                          <p:spTgt spid="1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80">
                                          <p:stCondLst>
                                            <p:cond delay="0"/>
                                          </p:stCondLst>
                                        </p:cTn>
                                        <p:tgtEl>
                                          <p:spTgt spid="11"/>
                                        </p:tgtEl>
                                      </p:cBhvr>
                                    </p:animEffect>
                                    <p:anim calcmode="lin" valueType="num">
                                      <p:cBhvr>
                                        <p:cTn id="5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3" dur="26">
                                          <p:stCondLst>
                                            <p:cond delay="650"/>
                                          </p:stCondLst>
                                        </p:cTn>
                                        <p:tgtEl>
                                          <p:spTgt spid="11"/>
                                        </p:tgtEl>
                                      </p:cBhvr>
                                      <p:to x="100000" y="60000"/>
                                    </p:animScale>
                                    <p:animScale>
                                      <p:cBhvr>
                                        <p:cTn id="64" dur="166" decel="50000">
                                          <p:stCondLst>
                                            <p:cond delay="676"/>
                                          </p:stCondLst>
                                        </p:cTn>
                                        <p:tgtEl>
                                          <p:spTgt spid="11"/>
                                        </p:tgtEl>
                                      </p:cBhvr>
                                      <p:to x="100000" y="100000"/>
                                    </p:animScale>
                                    <p:animScale>
                                      <p:cBhvr>
                                        <p:cTn id="65" dur="26">
                                          <p:stCondLst>
                                            <p:cond delay="1312"/>
                                          </p:stCondLst>
                                        </p:cTn>
                                        <p:tgtEl>
                                          <p:spTgt spid="11"/>
                                        </p:tgtEl>
                                      </p:cBhvr>
                                      <p:to x="100000" y="80000"/>
                                    </p:animScale>
                                    <p:animScale>
                                      <p:cBhvr>
                                        <p:cTn id="66" dur="166" decel="50000">
                                          <p:stCondLst>
                                            <p:cond delay="1338"/>
                                          </p:stCondLst>
                                        </p:cTn>
                                        <p:tgtEl>
                                          <p:spTgt spid="11"/>
                                        </p:tgtEl>
                                      </p:cBhvr>
                                      <p:to x="100000" y="100000"/>
                                    </p:animScale>
                                    <p:animScale>
                                      <p:cBhvr>
                                        <p:cTn id="67" dur="26">
                                          <p:stCondLst>
                                            <p:cond delay="1642"/>
                                          </p:stCondLst>
                                        </p:cTn>
                                        <p:tgtEl>
                                          <p:spTgt spid="11"/>
                                        </p:tgtEl>
                                      </p:cBhvr>
                                      <p:to x="100000" y="90000"/>
                                    </p:animScale>
                                    <p:animScale>
                                      <p:cBhvr>
                                        <p:cTn id="68" dur="166" decel="50000">
                                          <p:stCondLst>
                                            <p:cond delay="1668"/>
                                          </p:stCondLst>
                                        </p:cTn>
                                        <p:tgtEl>
                                          <p:spTgt spid="11"/>
                                        </p:tgtEl>
                                      </p:cBhvr>
                                      <p:to x="100000" y="100000"/>
                                    </p:animScale>
                                    <p:animScale>
                                      <p:cBhvr>
                                        <p:cTn id="69" dur="26">
                                          <p:stCondLst>
                                            <p:cond delay="1808"/>
                                          </p:stCondLst>
                                        </p:cTn>
                                        <p:tgtEl>
                                          <p:spTgt spid="11"/>
                                        </p:tgtEl>
                                      </p:cBhvr>
                                      <p:to x="100000" y="95000"/>
                                    </p:animScale>
                                    <p:animScale>
                                      <p:cBhvr>
                                        <p:cTn id="70" dur="166" decel="50000">
                                          <p:stCondLst>
                                            <p:cond delay="1834"/>
                                          </p:stCondLst>
                                        </p:cTn>
                                        <p:tgtEl>
                                          <p:spTgt spid="11"/>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down)">
                                      <p:cBhvr>
                                        <p:cTn id="107" dur="580">
                                          <p:stCondLst>
                                            <p:cond delay="0"/>
                                          </p:stCondLst>
                                        </p:cTn>
                                        <p:tgtEl>
                                          <p:spTgt spid="13"/>
                                        </p:tgtEl>
                                      </p:cBhvr>
                                    </p:animEffect>
                                    <p:anim calcmode="lin" valueType="num">
                                      <p:cBhvr>
                                        <p:cTn id="10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3" dur="26">
                                          <p:stCondLst>
                                            <p:cond delay="650"/>
                                          </p:stCondLst>
                                        </p:cTn>
                                        <p:tgtEl>
                                          <p:spTgt spid="13"/>
                                        </p:tgtEl>
                                      </p:cBhvr>
                                      <p:to x="100000" y="60000"/>
                                    </p:animScale>
                                    <p:animScale>
                                      <p:cBhvr>
                                        <p:cTn id="114" dur="166" decel="50000">
                                          <p:stCondLst>
                                            <p:cond delay="676"/>
                                          </p:stCondLst>
                                        </p:cTn>
                                        <p:tgtEl>
                                          <p:spTgt spid="13"/>
                                        </p:tgtEl>
                                      </p:cBhvr>
                                      <p:to x="100000" y="100000"/>
                                    </p:animScale>
                                    <p:animScale>
                                      <p:cBhvr>
                                        <p:cTn id="115" dur="26">
                                          <p:stCondLst>
                                            <p:cond delay="1312"/>
                                          </p:stCondLst>
                                        </p:cTn>
                                        <p:tgtEl>
                                          <p:spTgt spid="13"/>
                                        </p:tgtEl>
                                      </p:cBhvr>
                                      <p:to x="100000" y="80000"/>
                                    </p:animScale>
                                    <p:animScale>
                                      <p:cBhvr>
                                        <p:cTn id="116" dur="166" decel="50000">
                                          <p:stCondLst>
                                            <p:cond delay="1338"/>
                                          </p:stCondLst>
                                        </p:cTn>
                                        <p:tgtEl>
                                          <p:spTgt spid="13"/>
                                        </p:tgtEl>
                                      </p:cBhvr>
                                      <p:to x="100000" y="100000"/>
                                    </p:animScale>
                                    <p:animScale>
                                      <p:cBhvr>
                                        <p:cTn id="117" dur="26">
                                          <p:stCondLst>
                                            <p:cond delay="1642"/>
                                          </p:stCondLst>
                                        </p:cTn>
                                        <p:tgtEl>
                                          <p:spTgt spid="13"/>
                                        </p:tgtEl>
                                      </p:cBhvr>
                                      <p:to x="100000" y="90000"/>
                                    </p:animScale>
                                    <p:animScale>
                                      <p:cBhvr>
                                        <p:cTn id="118" dur="166" decel="50000">
                                          <p:stCondLst>
                                            <p:cond delay="1668"/>
                                          </p:stCondLst>
                                        </p:cTn>
                                        <p:tgtEl>
                                          <p:spTgt spid="13"/>
                                        </p:tgtEl>
                                      </p:cBhvr>
                                      <p:to x="100000" y="100000"/>
                                    </p:animScale>
                                    <p:animScale>
                                      <p:cBhvr>
                                        <p:cTn id="119" dur="26">
                                          <p:stCondLst>
                                            <p:cond delay="1808"/>
                                          </p:stCondLst>
                                        </p:cTn>
                                        <p:tgtEl>
                                          <p:spTgt spid="13"/>
                                        </p:tgtEl>
                                      </p:cBhvr>
                                      <p:to x="100000" y="95000"/>
                                    </p:animScale>
                                    <p:animScale>
                                      <p:cBhvr>
                                        <p:cTn id="1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651DB-EF59-4E5D-B133-766E025CB938}"/>
              </a:ext>
            </a:extLst>
          </p:cNvPr>
          <p:cNvSpPr txBox="1"/>
          <p:nvPr/>
        </p:nvSpPr>
        <p:spPr>
          <a:xfrm>
            <a:off x="5636532" y="527892"/>
            <a:ext cx="2765664" cy="1107996"/>
          </a:xfrm>
          <a:prstGeom prst="rect">
            <a:avLst/>
          </a:prstGeom>
          <a:noFill/>
        </p:spPr>
        <p:txBody>
          <a:bodyPr wrap="square" rtlCol="0">
            <a:spAutoFit/>
          </a:bodyPr>
          <a:lstStyle/>
          <a:p>
            <a:r>
              <a:rPr lang="en-US" sz="6600" dirty="0">
                <a:solidFill>
                  <a:schemeClr val="accent2">
                    <a:lumMod val="60000"/>
                    <a:lumOff val="40000"/>
                  </a:schemeClr>
                </a:solidFill>
                <a:latin typeface="Comic Sans MS" panose="030F0702030302020204" pitchFamily="66" charset="0"/>
              </a:rPr>
              <a:t>Alyssa</a:t>
            </a:r>
          </a:p>
        </p:txBody>
      </p:sp>
      <p:pic>
        <p:nvPicPr>
          <p:cNvPr id="8196" name="Picture 4" descr="Image preview">
            <a:extLst>
              <a:ext uri="{FF2B5EF4-FFF2-40B4-BE49-F238E27FC236}">
                <a16:creationId xmlns:a16="http://schemas.microsoft.com/office/drawing/2014/main" id="{8ED33AAB-1C19-4237-A52A-0C5A8E400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040" y="69088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preview">
            <a:extLst>
              <a:ext uri="{FF2B5EF4-FFF2-40B4-BE49-F238E27FC236}">
                <a16:creationId xmlns:a16="http://schemas.microsoft.com/office/drawing/2014/main" id="{A44F4144-1584-4498-935E-1994A1C21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52040" y="69087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preview">
            <a:extLst>
              <a:ext uri="{FF2B5EF4-FFF2-40B4-BE49-F238E27FC236}">
                <a16:creationId xmlns:a16="http://schemas.microsoft.com/office/drawing/2014/main" id="{45D68506-4C1E-40F6-AEDF-05D9F5AB2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040" y="373888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preview">
            <a:extLst>
              <a:ext uri="{FF2B5EF4-FFF2-40B4-BE49-F238E27FC236}">
                <a16:creationId xmlns:a16="http://schemas.microsoft.com/office/drawing/2014/main" id="{2EBEF892-EDDA-4DB3-A2D9-74FD8CF8E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52040" y="373888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preview">
            <a:extLst>
              <a:ext uri="{FF2B5EF4-FFF2-40B4-BE49-F238E27FC236}">
                <a16:creationId xmlns:a16="http://schemas.microsoft.com/office/drawing/2014/main" id="{AD5B38B8-B382-488A-B127-7B6A6C156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638040" y="3738878"/>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076AE5-8338-4C0F-A61E-629D3236B86C}"/>
              </a:ext>
            </a:extLst>
          </p:cNvPr>
          <p:cNvSpPr txBox="1"/>
          <p:nvPr/>
        </p:nvSpPr>
        <p:spPr>
          <a:xfrm>
            <a:off x="5423219" y="1769055"/>
            <a:ext cx="5957954" cy="1323439"/>
          </a:xfrm>
          <a:prstGeom prst="rect">
            <a:avLst/>
          </a:prstGeom>
          <a:noFill/>
        </p:spPr>
        <p:txBody>
          <a:bodyPr wrap="square" rtlCol="0">
            <a:spAutoFit/>
          </a:bodyPr>
          <a:lstStyle/>
          <a:p>
            <a:r>
              <a:rPr lang="en-US" sz="2000" u="sng" dirty="0">
                <a:solidFill>
                  <a:srgbClr val="7030A0"/>
                </a:solidFill>
                <a:latin typeface="Comic Sans MS" panose="030F0702030302020204" pitchFamily="66" charset="0"/>
              </a:rPr>
              <a:t>If You Plant a Seed</a:t>
            </a:r>
            <a:r>
              <a:rPr lang="en-US" sz="2000" dirty="0">
                <a:solidFill>
                  <a:srgbClr val="7030A0"/>
                </a:solidFill>
                <a:latin typeface="Comic Sans MS" panose="030F0702030302020204" pitchFamily="66" charset="0"/>
              </a:rPr>
              <a:t> by Kadir Nelson</a:t>
            </a:r>
          </a:p>
          <a:p>
            <a:r>
              <a:rPr lang="en-US" sz="2000" u="sng" dirty="0">
                <a:solidFill>
                  <a:srgbClr val="7030A0"/>
                </a:solidFill>
                <a:latin typeface="Comic Sans MS" panose="030F0702030302020204" pitchFamily="66" charset="0"/>
              </a:rPr>
              <a:t>The Curious Garden</a:t>
            </a:r>
            <a:r>
              <a:rPr lang="en-US" sz="2000" dirty="0">
                <a:solidFill>
                  <a:srgbClr val="7030A0"/>
                </a:solidFill>
                <a:latin typeface="Comic Sans MS" panose="030F0702030302020204" pitchFamily="66" charset="0"/>
              </a:rPr>
              <a:t> by Peter Brown</a:t>
            </a:r>
            <a:endParaRPr lang="en-US" sz="2000" u="sng" dirty="0">
              <a:solidFill>
                <a:srgbClr val="7030A0"/>
              </a:solidFill>
              <a:latin typeface="Comic Sans MS" panose="030F0702030302020204" pitchFamily="66" charset="0"/>
            </a:endParaRPr>
          </a:p>
          <a:p>
            <a:r>
              <a:rPr lang="en-US" sz="2000" dirty="0">
                <a:solidFill>
                  <a:srgbClr val="7030A0"/>
                </a:solidFill>
                <a:latin typeface="Comic Sans MS" panose="030F0702030302020204" pitchFamily="66" charset="0"/>
              </a:rPr>
              <a:t>Alyssa helped plant, grow, harvest, freeze the produce from the family garden.</a:t>
            </a:r>
          </a:p>
        </p:txBody>
      </p:sp>
      <p:pic>
        <p:nvPicPr>
          <p:cNvPr id="10" name="Picture 6" descr="Image preview">
            <a:extLst>
              <a:ext uri="{FF2B5EF4-FFF2-40B4-BE49-F238E27FC236}">
                <a16:creationId xmlns:a16="http://schemas.microsoft.com/office/drawing/2014/main" id="{303A19CF-0305-4F29-BA59-7ACAFF2203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5039" y="3357509"/>
            <a:ext cx="4076133" cy="305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2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196"/>
                                        </p:tgtEl>
                                        <p:attrNameLst>
                                          <p:attrName>style.visibility</p:attrName>
                                        </p:attrNameLst>
                                      </p:cBhvr>
                                      <p:to>
                                        <p:strVal val="visible"/>
                                      </p:to>
                                    </p:set>
                                    <p:animEffect transition="in" filter="wipe(down)">
                                      <p:cBhvr>
                                        <p:cTn id="39" dur="580">
                                          <p:stCondLst>
                                            <p:cond delay="0"/>
                                          </p:stCondLst>
                                        </p:cTn>
                                        <p:tgtEl>
                                          <p:spTgt spid="8196"/>
                                        </p:tgtEl>
                                      </p:cBhvr>
                                    </p:animEffect>
                                    <p:anim calcmode="lin" valueType="num">
                                      <p:cBhvr>
                                        <p:cTn id="40" dur="1822" tmFilter="0,0; 0.14,0.36; 0.43,0.73; 0.71,0.91; 1.0,1.0">
                                          <p:stCondLst>
                                            <p:cond delay="0"/>
                                          </p:stCondLst>
                                        </p:cTn>
                                        <p:tgtEl>
                                          <p:spTgt spid="819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19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19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19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196"/>
                                        </p:tgtEl>
                                        <p:attrNameLst>
                                          <p:attrName>ppt_y</p:attrName>
                                        </p:attrNameLst>
                                      </p:cBhvr>
                                      <p:tavLst>
                                        <p:tav tm="0" fmla="#ppt_y-sin(pi*$)/81">
                                          <p:val>
                                            <p:fltVal val="0"/>
                                          </p:val>
                                        </p:tav>
                                        <p:tav tm="100000">
                                          <p:val>
                                            <p:fltVal val="1"/>
                                          </p:val>
                                        </p:tav>
                                      </p:tavLst>
                                    </p:anim>
                                    <p:animScale>
                                      <p:cBhvr>
                                        <p:cTn id="45" dur="26">
                                          <p:stCondLst>
                                            <p:cond delay="650"/>
                                          </p:stCondLst>
                                        </p:cTn>
                                        <p:tgtEl>
                                          <p:spTgt spid="8196"/>
                                        </p:tgtEl>
                                      </p:cBhvr>
                                      <p:to x="100000" y="60000"/>
                                    </p:animScale>
                                    <p:animScale>
                                      <p:cBhvr>
                                        <p:cTn id="46" dur="166" decel="50000">
                                          <p:stCondLst>
                                            <p:cond delay="676"/>
                                          </p:stCondLst>
                                        </p:cTn>
                                        <p:tgtEl>
                                          <p:spTgt spid="8196"/>
                                        </p:tgtEl>
                                      </p:cBhvr>
                                      <p:to x="100000" y="100000"/>
                                    </p:animScale>
                                    <p:animScale>
                                      <p:cBhvr>
                                        <p:cTn id="47" dur="26">
                                          <p:stCondLst>
                                            <p:cond delay="1312"/>
                                          </p:stCondLst>
                                        </p:cTn>
                                        <p:tgtEl>
                                          <p:spTgt spid="8196"/>
                                        </p:tgtEl>
                                      </p:cBhvr>
                                      <p:to x="100000" y="80000"/>
                                    </p:animScale>
                                    <p:animScale>
                                      <p:cBhvr>
                                        <p:cTn id="48" dur="166" decel="50000">
                                          <p:stCondLst>
                                            <p:cond delay="1338"/>
                                          </p:stCondLst>
                                        </p:cTn>
                                        <p:tgtEl>
                                          <p:spTgt spid="8196"/>
                                        </p:tgtEl>
                                      </p:cBhvr>
                                      <p:to x="100000" y="100000"/>
                                    </p:animScale>
                                    <p:animScale>
                                      <p:cBhvr>
                                        <p:cTn id="49" dur="26">
                                          <p:stCondLst>
                                            <p:cond delay="1642"/>
                                          </p:stCondLst>
                                        </p:cTn>
                                        <p:tgtEl>
                                          <p:spTgt spid="8196"/>
                                        </p:tgtEl>
                                      </p:cBhvr>
                                      <p:to x="100000" y="90000"/>
                                    </p:animScale>
                                    <p:animScale>
                                      <p:cBhvr>
                                        <p:cTn id="50" dur="166" decel="50000">
                                          <p:stCondLst>
                                            <p:cond delay="1668"/>
                                          </p:stCondLst>
                                        </p:cTn>
                                        <p:tgtEl>
                                          <p:spTgt spid="8196"/>
                                        </p:tgtEl>
                                      </p:cBhvr>
                                      <p:to x="100000" y="100000"/>
                                    </p:animScale>
                                    <p:animScale>
                                      <p:cBhvr>
                                        <p:cTn id="51" dur="26">
                                          <p:stCondLst>
                                            <p:cond delay="1808"/>
                                          </p:stCondLst>
                                        </p:cTn>
                                        <p:tgtEl>
                                          <p:spTgt spid="8196"/>
                                        </p:tgtEl>
                                      </p:cBhvr>
                                      <p:to x="100000" y="95000"/>
                                    </p:animScale>
                                    <p:animScale>
                                      <p:cBhvr>
                                        <p:cTn id="52" dur="166" decel="50000">
                                          <p:stCondLst>
                                            <p:cond delay="1834"/>
                                          </p:stCondLst>
                                        </p:cTn>
                                        <p:tgtEl>
                                          <p:spTgt spid="819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198"/>
                                        </p:tgtEl>
                                        <p:attrNameLst>
                                          <p:attrName>style.visibility</p:attrName>
                                        </p:attrNameLst>
                                      </p:cBhvr>
                                      <p:to>
                                        <p:strVal val="visible"/>
                                      </p:to>
                                    </p:set>
                                    <p:animEffect transition="in" filter="wipe(down)">
                                      <p:cBhvr>
                                        <p:cTn id="55" dur="580">
                                          <p:stCondLst>
                                            <p:cond delay="0"/>
                                          </p:stCondLst>
                                        </p:cTn>
                                        <p:tgtEl>
                                          <p:spTgt spid="8198"/>
                                        </p:tgtEl>
                                      </p:cBhvr>
                                    </p:animEffect>
                                    <p:anim calcmode="lin" valueType="num">
                                      <p:cBhvr>
                                        <p:cTn id="56" dur="1822" tmFilter="0,0; 0.14,0.36; 0.43,0.73; 0.71,0.91; 1.0,1.0">
                                          <p:stCondLst>
                                            <p:cond delay="0"/>
                                          </p:stCondLst>
                                        </p:cTn>
                                        <p:tgtEl>
                                          <p:spTgt spid="819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19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19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19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198"/>
                                        </p:tgtEl>
                                        <p:attrNameLst>
                                          <p:attrName>ppt_y</p:attrName>
                                        </p:attrNameLst>
                                      </p:cBhvr>
                                      <p:tavLst>
                                        <p:tav tm="0" fmla="#ppt_y-sin(pi*$)/81">
                                          <p:val>
                                            <p:fltVal val="0"/>
                                          </p:val>
                                        </p:tav>
                                        <p:tav tm="100000">
                                          <p:val>
                                            <p:fltVal val="1"/>
                                          </p:val>
                                        </p:tav>
                                      </p:tavLst>
                                    </p:anim>
                                    <p:animScale>
                                      <p:cBhvr>
                                        <p:cTn id="61" dur="26">
                                          <p:stCondLst>
                                            <p:cond delay="650"/>
                                          </p:stCondLst>
                                        </p:cTn>
                                        <p:tgtEl>
                                          <p:spTgt spid="8198"/>
                                        </p:tgtEl>
                                      </p:cBhvr>
                                      <p:to x="100000" y="60000"/>
                                    </p:animScale>
                                    <p:animScale>
                                      <p:cBhvr>
                                        <p:cTn id="62" dur="166" decel="50000">
                                          <p:stCondLst>
                                            <p:cond delay="676"/>
                                          </p:stCondLst>
                                        </p:cTn>
                                        <p:tgtEl>
                                          <p:spTgt spid="8198"/>
                                        </p:tgtEl>
                                      </p:cBhvr>
                                      <p:to x="100000" y="100000"/>
                                    </p:animScale>
                                    <p:animScale>
                                      <p:cBhvr>
                                        <p:cTn id="63" dur="26">
                                          <p:stCondLst>
                                            <p:cond delay="1312"/>
                                          </p:stCondLst>
                                        </p:cTn>
                                        <p:tgtEl>
                                          <p:spTgt spid="8198"/>
                                        </p:tgtEl>
                                      </p:cBhvr>
                                      <p:to x="100000" y="80000"/>
                                    </p:animScale>
                                    <p:animScale>
                                      <p:cBhvr>
                                        <p:cTn id="64" dur="166" decel="50000">
                                          <p:stCondLst>
                                            <p:cond delay="1338"/>
                                          </p:stCondLst>
                                        </p:cTn>
                                        <p:tgtEl>
                                          <p:spTgt spid="8198"/>
                                        </p:tgtEl>
                                      </p:cBhvr>
                                      <p:to x="100000" y="100000"/>
                                    </p:animScale>
                                    <p:animScale>
                                      <p:cBhvr>
                                        <p:cTn id="65" dur="26">
                                          <p:stCondLst>
                                            <p:cond delay="1642"/>
                                          </p:stCondLst>
                                        </p:cTn>
                                        <p:tgtEl>
                                          <p:spTgt spid="8198"/>
                                        </p:tgtEl>
                                      </p:cBhvr>
                                      <p:to x="100000" y="90000"/>
                                    </p:animScale>
                                    <p:animScale>
                                      <p:cBhvr>
                                        <p:cTn id="66" dur="166" decel="50000">
                                          <p:stCondLst>
                                            <p:cond delay="1668"/>
                                          </p:stCondLst>
                                        </p:cTn>
                                        <p:tgtEl>
                                          <p:spTgt spid="8198"/>
                                        </p:tgtEl>
                                      </p:cBhvr>
                                      <p:to x="100000" y="100000"/>
                                    </p:animScale>
                                    <p:animScale>
                                      <p:cBhvr>
                                        <p:cTn id="67" dur="26">
                                          <p:stCondLst>
                                            <p:cond delay="1808"/>
                                          </p:stCondLst>
                                        </p:cTn>
                                        <p:tgtEl>
                                          <p:spTgt spid="8198"/>
                                        </p:tgtEl>
                                      </p:cBhvr>
                                      <p:to x="100000" y="95000"/>
                                    </p:animScale>
                                    <p:animScale>
                                      <p:cBhvr>
                                        <p:cTn id="68" dur="166" decel="50000">
                                          <p:stCondLst>
                                            <p:cond delay="1834"/>
                                          </p:stCondLst>
                                        </p:cTn>
                                        <p:tgtEl>
                                          <p:spTgt spid="8198"/>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8200"/>
                                        </p:tgtEl>
                                        <p:attrNameLst>
                                          <p:attrName>style.visibility</p:attrName>
                                        </p:attrNameLst>
                                      </p:cBhvr>
                                      <p:to>
                                        <p:strVal val="visible"/>
                                      </p:to>
                                    </p:set>
                                    <p:animEffect transition="in" filter="wipe(down)">
                                      <p:cBhvr>
                                        <p:cTn id="71" dur="580">
                                          <p:stCondLst>
                                            <p:cond delay="0"/>
                                          </p:stCondLst>
                                        </p:cTn>
                                        <p:tgtEl>
                                          <p:spTgt spid="8200"/>
                                        </p:tgtEl>
                                      </p:cBhvr>
                                    </p:animEffect>
                                    <p:anim calcmode="lin" valueType="num">
                                      <p:cBhvr>
                                        <p:cTn id="72" dur="1822"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820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820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8200"/>
                                        </p:tgtEl>
                                        <p:attrNameLst>
                                          <p:attrName>ppt_y</p:attrName>
                                        </p:attrNameLst>
                                      </p:cBhvr>
                                      <p:tavLst>
                                        <p:tav tm="0" fmla="#ppt_y-sin(pi*$)/81">
                                          <p:val>
                                            <p:fltVal val="0"/>
                                          </p:val>
                                        </p:tav>
                                        <p:tav tm="100000">
                                          <p:val>
                                            <p:fltVal val="1"/>
                                          </p:val>
                                        </p:tav>
                                      </p:tavLst>
                                    </p:anim>
                                    <p:animScale>
                                      <p:cBhvr>
                                        <p:cTn id="77" dur="26">
                                          <p:stCondLst>
                                            <p:cond delay="650"/>
                                          </p:stCondLst>
                                        </p:cTn>
                                        <p:tgtEl>
                                          <p:spTgt spid="8200"/>
                                        </p:tgtEl>
                                      </p:cBhvr>
                                      <p:to x="100000" y="60000"/>
                                    </p:animScale>
                                    <p:animScale>
                                      <p:cBhvr>
                                        <p:cTn id="78" dur="166" decel="50000">
                                          <p:stCondLst>
                                            <p:cond delay="676"/>
                                          </p:stCondLst>
                                        </p:cTn>
                                        <p:tgtEl>
                                          <p:spTgt spid="8200"/>
                                        </p:tgtEl>
                                      </p:cBhvr>
                                      <p:to x="100000" y="100000"/>
                                    </p:animScale>
                                    <p:animScale>
                                      <p:cBhvr>
                                        <p:cTn id="79" dur="26">
                                          <p:stCondLst>
                                            <p:cond delay="1312"/>
                                          </p:stCondLst>
                                        </p:cTn>
                                        <p:tgtEl>
                                          <p:spTgt spid="8200"/>
                                        </p:tgtEl>
                                      </p:cBhvr>
                                      <p:to x="100000" y="80000"/>
                                    </p:animScale>
                                    <p:animScale>
                                      <p:cBhvr>
                                        <p:cTn id="80" dur="166" decel="50000">
                                          <p:stCondLst>
                                            <p:cond delay="1338"/>
                                          </p:stCondLst>
                                        </p:cTn>
                                        <p:tgtEl>
                                          <p:spTgt spid="8200"/>
                                        </p:tgtEl>
                                      </p:cBhvr>
                                      <p:to x="100000" y="100000"/>
                                    </p:animScale>
                                    <p:animScale>
                                      <p:cBhvr>
                                        <p:cTn id="81" dur="26">
                                          <p:stCondLst>
                                            <p:cond delay="1642"/>
                                          </p:stCondLst>
                                        </p:cTn>
                                        <p:tgtEl>
                                          <p:spTgt spid="8200"/>
                                        </p:tgtEl>
                                      </p:cBhvr>
                                      <p:to x="100000" y="90000"/>
                                    </p:animScale>
                                    <p:animScale>
                                      <p:cBhvr>
                                        <p:cTn id="82" dur="166" decel="50000">
                                          <p:stCondLst>
                                            <p:cond delay="1668"/>
                                          </p:stCondLst>
                                        </p:cTn>
                                        <p:tgtEl>
                                          <p:spTgt spid="8200"/>
                                        </p:tgtEl>
                                      </p:cBhvr>
                                      <p:to x="100000" y="100000"/>
                                    </p:animScale>
                                    <p:animScale>
                                      <p:cBhvr>
                                        <p:cTn id="83" dur="26">
                                          <p:stCondLst>
                                            <p:cond delay="1808"/>
                                          </p:stCondLst>
                                        </p:cTn>
                                        <p:tgtEl>
                                          <p:spTgt spid="8200"/>
                                        </p:tgtEl>
                                      </p:cBhvr>
                                      <p:to x="100000" y="95000"/>
                                    </p:animScale>
                                    <p:animScale>
                                      <p:cBhvr>
                                        <p:cTn id="84" dur="166" decel="50000">
                                          <p:stCondLst>
                                            <p:cond delay="1834"/>
                                          </p:stCondLst>
                                        </p:cTn>
                                        <p:tgtEl>
                                          <p:spTgt spid="8200"/>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8202"/>
                                        </p:tgtEl>
                                        <p:attrNameLst>
                                          <p:attrName>style.visibility</p:attrName>
                                        </p:attrNameLst>
                                      </p:cBhvr>
                                      <p:to>
                                        <p:strVal val="visible"/>
                                      </p:to>
                                    </p:set>
                                    <p:animEffect transition="in" filter="wipe(down)">
                                      <p:cBhvr>
                                        <p:cTn id="87" dur="580">
                                          <p:stCondLst>
                                            <p:cond delay="0"/>
                                          </p:stCondLst>
                                        </p:cTn>
                                        <p:tgtEl>
                                          <p:spTgt spid="8202"/>
                                        </p:tgtEl>
                                      </p:cBhvr>
                                    </p:animEffect>
                                    <p:anim calcmode="lin" valueType="num">
                                      <p:cBhvr>
                                        <p:cTn id="88" dur="1822" tmFilter="0,0; 0.14,0.36; 0.43,0.73; 0.71,0.91; 1.0,1.0">
                                          <p:stCondLst>
                                            <p:cond delay="0"/>
                                          </p:stCondLst>
                                        </p:cTn>
                                        <p:tgtEl>
                                          <p:spTgt spid="820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20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20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20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202"/>
                                        </p:tgtEl>
                                        <p:attrNameLst>
                                          <p:attrName>ppt_y</p:attrName>
                                        </p:attrNameLst>
                                      </p:cBhvr>
                                      <p:tavLst>
                                        <p:tav tm="0" fmla="#ppt_y-sin(pi*$)/81">
                                          <p:val>
                                            <p:fltVal val="0"/>
                                          </p:val>
                                        </p:tav>
                                        <p:tav tm="100000">
                                          <p:val>
                                            <p:fltVal val="1"/>
                                          </p:val>
                                        </p:tav>
                                      </p:tavLst>
                                    </p:anim>
                                    <p:animScale>
                                      <p:cBhvr>
                                        <p:cTn id="93" dur="26">
                                          <p:stCondLst>
                                            <p:cond delay="650"/>
                                          </p:stCondLst>
                                        </p:cTn>
                                        <p:tgtEl>
                                          <p:spTgt spid="8202"/>
                                        </p:tgtEl>
                                      </p:cBhvr>
                                      <p:to x="100000" y="60000"/>
                                    </p:animScale>
                                    <p:animScale>
                                      <p:cBhvr>
                                        <p:cTn id="94" dur="166" decel="50000">
                                          <p:stCondLst>
                                            <p:cond delay="676"/>
                                          </p:stCondLst>
                                        </p:cTn>
                                        <p:tgtEl>
                                          <p:spTgt spid="8202"/>
                                        </p:tgtEl>
                                      </p:cBhvr>
                                      <p:to x="100000" y="100000"/>
                                    </p:animScale>
                                    <p:animScale>
                                      <p:cBhvr>
                                        <p:cTn id="95" dur="26">
                                          <p:stCondLst>
                                            <p:cond delay="1312"/>
                                          </p:stCondLst>
                                        </p:cTn>
                                        <p:tgtEl>
                                          <p:spTgt spid="8202"/>
                                        </p:tgtEl>
                                      </p:cBhvr>
                                      <p:to x="100000" y="80000"/>
                                    </p:animScale>
                                    <p:animScale>
                                      <p:cBhvr>
                                        <p:cTn id="96" dur="166" decel="50000">
                                          <p:stCondLst>
                                            <p:cond delay="1338"/>
                                          </p:stCondLst>
                                        </p:cTn>
                                        <p:tgtEl>
                                          <p:spTgt spid="8202"/>
                                        </p:tgtEl>
                                      </p:cBhvr>
                                      <p:to x="100000" y="100000"/>
                                    </p:animScale>
                                    <p:animScale>
                                      <p:cBhvr>
                                        <p:cTn id="97" dur="26">
                                          <p:stCondLst>
                                            <p:cond delay="1642"/>
                                          </p:stCondLst>
                                        </p:cTn>
                                        <p:tgtEl>
                                          <p:spTgt spid="8202"/>
                                        </p:tgtEl>
                                      </p:cBhvr>
                                      <p:to x="100000" y="90000"/>
                                    </p:animScale>
                                    <p:animScale>
                                      <p:cBhvr>
                                        <p:cTn id="98" dur="166" decel="50000">
                                          <p:stCondLst>
                                            <p:cond delay="1668"/>
                                          </p:stCondLst>
                                        </p:cTn>
                                        <p:tgtEl>
                                          <p:spTgt spid="8202"/>
                                        </p:tgtEl>
                                      </p:cBhvr>
                                      <p:to x="100000" y="100000"/>
                                    </p:animScale>
                                    <p:animScale>
                                      <p:cBhvr>
                                        <p:cTn id="99" dur="26">
                                          <p:stCondLst>
                                            <p:cond delay="1808"/>
                                          </p:stCondLst>
                                        </p:cTn>
                                        <p:tgtEl>
                                          <p:spTgt spid="8202"/>
                                        </p:tgtEl>
                                      </p:cBhvr>
                                      <p:to x="100000" y="95000"/>
                                    </p:animScale>
                                    <p:animScale>
                                      <p:cBhvr>
                                        <p:cTn id="100" dur="166" decel="50000">
                                          <p:stCondLst>
                                            <p:cond delay="1834"/>
                                          </p:stCondLst>
                                        </p:cTn>
                                        <p:tgtEl>
                                          <p:spTgt spid="8202"/>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8204"/>
                                        </p:tgtEl>
                                        <p:attrNameLst>
                                          <p:attrName>style.visibility</p:attrName>
                                        </p:attrNameLst>
                                      </p:cBhvr>
                                      <p:to>
                                        <p:strVal val="visible"/>
                                      </p:to>
                                    </p:set>
                                    <p:animEffect transition="in" filter="wipe(down)">
                                      <p:cBhvr>
                                        <p:cTn id="103" dur="580">
                                          <p:stCondLst>
                                            <p:cond delay="0"/>
                                          </p:stCondLst>
                                        </p:cTn>
                                        <p:tgtEl>
                                          <p:spTgt spid="8204"/>
                                        </p:tgtEl>
                                      </p:cBhvr>
                                    </p:animEffect>
                                    <p:anim calcmode="lin" valueType="num">
                                      <p:cBhvr>
                                        <p:cTn id="104" dur="1822" tmFilter="0,0; 0.14,0.36; 0.43,0.73; 0.71,0.91; 1.0,1.0">
                                          <p:stCondLst>
                                            <p:cond delay="0"/>
                                          </p:stCondLst>
                                        </p:cTn>
                                        <p:tgtEl>
                                          <p:spTgt spid="820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820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820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820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8204"/>
                                        </p:tgtEl>
                                        <p:attrNameLst>
                                          <p:attrName>ppt_y</p:attrName>
                                        </p:attrNameLst>
                                      </p:cBhvr>
                                      <p:tavLst>
                                        <p:tav tm="0" fmla="#ppt_y-sin(pi*$)/81">
                                          <p:val>
                                            <p:fltVal val="0"/>
                                          </p:val>
                                        </p:tav>
                                        <p:tav tm="100000">
                                          <p:val>
                                            <p:fltVal val="1"/>
                                          </p:val>
                                        </p:tav>
                                      </p:tavLst>
                                    </p:anim>
                                    <p:animScale>
                                      <p:cBhvr>
                                        <p:cTn id="109" dur="26">
                                          <p:stCondLst>
                                            <p:cond delay="650"/>
                                          </p:stCondLst>
                                        </p:cTn>
                                        <p:tgtEl>
                                          <p:spTgt spid="8204"/>
                                        </p:tgtEl>
                                      </p:cBhvr>
                                      <p:to x="100000" y="60000"/>
                                    </p:animScale>
                                    <p:animScale>
                                      <p:cBhvr>
                                        <p:cTn id="110" dur="166" decel="50000">
                                          <p:stCondLst>
                                            <p:cond delay="676"/>
                                          </p:stCondLst>
                                        </p:cTn>
                                        <p:tgtEl>
                                          <p:spTgt spid="8204"/>
                                        </p:tgtEl>
                                      </p:cBhvr>
                                      <p:to x="100000" y="100000"/>
                                    </p:animScale>
                                    <p:animScale>
                                      <p:cBhvr>
                                        <p:cTn id="111" dur="26">
                                          <p:stCondLst>
                                            <p:cond delay="1312"/>
                                          </p:stCondLst>
                                        </p:cTn>
                                        <p:tgtEl>
                                          <p:spTgt spid="8204"/>
                                        </p:tgtEl>
                                      </p:cBhvr>
                                      <p:to x="100000" y="80000"/>
                                    </p:animScale>
                                    <p:animScale>
                                      <p:cBhvr>
                                        <p:cTn id="112" dur="166" decel="50000">
                                          <p:stCondLst>
                                            <p:cond delay="1338"/>
                                          </p:stCondLst>
                                        </p:cTn>
                                        <p:tgtEl>
                                          <p:spTgt spid="8204"/>
                                        </p:tgtEl>
                                      </p:cBhvr>
                                      <p:to x="100000" y="100000"/>
                                    </p:animScale>
                                    <p:animScale>
                                      <p:cBhvr>
                                        <p:cTn id="113" dur="26">
                                          <p:stCondLst>
                                            <p:cond delay="1642"/>
                                          </p:stCondLst>
                                        </p:cTn>
                                        <p:tgtEl>
                                          <p:spTgt spid="8204"/>
                                        </p:tgtEl>
                                      </p:cBhvr>
                                      <p:to x="100000" y="90000"/>
                                    </p:animScale>
                                    <p:animScale>
                                      <p:cBhvr>
                                        <p:cTn id="114" dur="166" decel="50000">
                                          <p:stCondLst>
                                            <p:cond delay="1668"/>
                                          </p:stCondLst>
                                        </p:cTn>
                                        <p:tgtEl>
                                          <p:spTgt spid="8204"/>
                                        </p:tgtEl>
                                      </p:cBhvr>
                                      <p:to x="100000" y="100000"/>
                                    </p:animScale>
                                    <p:animScale>
                                      <p:cBhvr>
                                        <p:cTn id="115" dur="26">
                                          <p:stCondLst>
                                            <p:cond delay="1808"/>
                                          </p:stCondLst>
                                        </p:cTn>
                                        <p:tgtEl>
                                          <p:spTgt spid="8204"/>
                                        </p:tgtEl>
                                      </p:cBhvr>
                                      <p:to x="100000" y="95000"/>
                                    </p:animScale>
                                    <p:animScale>
                                      <p:cBhvr>
                                        <p:cTn id="116" dur="166" decel="50000">
                                          <p:stCondLst>
                                            <p:cond delay="1834"/>
                                          </p:stCondLst>
                                        </p:cTn>
                                        <p:tgtEl>
                                          <p:spTgt spid="820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A3EAB6-E169-48E4-BF05-67B3E4A05F6A}"/>
              </a:ext>
            </a:extLst>
          </p:cNvPr>
          <p:cNvSpPr txBox="1"/>
          <p:nvPr/>
        </p:nvSpPr>
        <p:spPr>
          <a:xfrm>
            <a:off x="6096000" y="415549"/>
            <a:ext cx="2765664" cy="1107996"/>
          </a:xfrm>
          <a:prstGeom prst="rect">
            <a:avLst/>
          </a:prstGeom>
          <a:noFill/>
        </p:spPr>
        <p:txBody>
          <a:bodyPr wrap="square" rtlCol="0">
            <a:spAutoFit/>
          </a:bodyPr>
          <a:lstStyle/>
          <a:p>
            <a:r>
              <a:rPr lang="en-US" sz="6600" dirty="0">
                <a:solidFill>
                  <a:schemeClr val="accent2">
                    <a:lumMod val="60000"/>
                    <a:lumOff val="40000"/>
                  </a:schemeClr>
                </a:solidFill>
                <a:latin typeface="Comic Sans MS" panose="030F0702030302020204" pitchFamily="66" charset="0"/>
              </a:rPr>
              <a:t>Alyssa</a:t>
            </a:r>
          </a:p>
        </p:txBody>
      </p:sp>
      <p:sp>
        <p:nvSpPr>
          <p:cNvPr id="5" name="Content Placeholder 2">
            <a:extLst>
              <a:ext uri="{FF2B5EF4-FFF2-40B4-BE49-F238E27FC236}">
                <a16:creationId xmlns:a16="http://schemas.microsoft.com/office/drawing/2014/main" id="{8DDE405D-DEB0-42CE-A249-2C263F7B5B54}"/>
              </a:ext>
            </a:extLst>
          </p:cNvPr>
          <p:cNvSpPr txBox="1">
            <a:spLocks/>
          </p:cNvSpPr>
          <p:nvPr/>
        </p:nvSpPr>
        <p:spPr>
          <a:xfrm>
            <a:off x="1575046" y="1523545"/>
            <a:ext cx="4728099" cy="671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Alyssa chose the book</a:t>
            </a:r>
          </a:p>
        </p:txBody>
      </p:sp>
      <p:pic>
        <p:nvPicPr>
          <p:cNvPr id="23554" name="Picture 2" descr="The Day the Crayons Quit">
            <a:extLst>
              <a:ext uri="{FF2B5EF4-FFF2-40B4-BE49-F238E27FC236}">
                <a16:creationId xmlns:a16="http://schemas.microsoft.com/office/drawing/2014/main" id="{7D24066D-DB09-4B04-AF3D-21FF2D5DA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234" y="1585689"/>
            <a:ext cx="5029704" cy="505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3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 To School Activities For The Crayon Box That Talked">
            <a:extLst>
              <a:ext uri="{FF2B5EF4-FFF2-40B4-BE49-F238E27FC236}">
                <a16:creationId xmlns:a16="http://schemas.microsoft.com/office/drawing/2014/main" id="{9361359D-63F0-4ADE-A852-319E10EF1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364" y="855164"/>
            <a:ext cx="4247271" cy="565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B6938B-A111-46DB-B7D7-F1F1F01DA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52" t="18785"/>
          <a:stretch/>
        </p:blipFill>
        <p:spPr bwMode="auto">
          <a:xfrm rot="5400000">
            <a:off x="7371488" y="1411620"/>
            <a:ext cx="3987796" cy="41772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3AFD2EA7-87C6-46D7-9DD2-D12956728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75" t="6941" r="16375" b="43059"/>
          <a:stretch/>
        </p:blipFill>
        <p:spPr bwMode="auto">
          <a:xfrm rot="5400000">
            <a:off x="-31236" y="1807973"/>
            <a:ext cx="4309699" cy="3384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884911-C638-4A27-8199-2A015A96DA5C}"/>
              </a:ext>
            </a:extLst>
          </p:cNvPr>
          <p:cNvSpPr txBox="1"/>
          <p:nvPr/>
        </p:nvSpPr>
        <p:spPr>
          <a:xfrm>
            <a:off x="4382842" y="1630957"/>
            <a:ext cx="2403222" cy="830997"/>
          </a:xfrm>
          <a:prstGeom prst="rect">
            <a:avLst/>
          </a:prstGeom>
          <a:noFill/>
        </p:spPr>
        <p:txBody>
          <a:bodyPr wrap="none" rtlCol="0">
            <a:spAutoFit/>
          </a:bodyPr>
          <a:lstStyle/>
          <a:p>
            <a:r>
              <a:rPr lang="en-US" sz="4800" dirty="0" err="1">
                <a:solidFill>
                  <a:schemeClr val="accent2">
                    <a:lumMod val="60000"/>
                    <a:lumOff val="40000"/>
                  </a:schemeClr>
                </a:solidFill>
                <a:latin typeface="Comic Sans MS" panose="030F0702030302020204" pitchFamily="66" charset="0"/>
              </a:rPr>
              <a:t>McKoen</a:t>
            </a:r>
            <a:endParaRPr lang="en-US" sz="4800" dirty="0">
              <a:solidFill>
                <a:schemeClr val="accent2">
                  <a:lumMod val="60000"/>
                  <a:lumOff val="40000"/>
                </a:schemeClr>
              </a:solidFill>
              <a:latin typeface="Comic Sans MS" panose="030F0702030302020204" pitchFamily="66" charset="0"/>
            </a:endParaRPr>
          </a:p>
        </p:txBody>
      </p:sp>
      <p:sp>
        <p:nvSpPr>
          <p:cNvPr id="6" name="TextBox 5">
            <a:extLst>
              <a:ext uri="{FF2B5EF4-FFF2-40B4-BE49-F238E27FC236}">
                <a16:creationId xmlns:a16="http://schemas.microsoft.com/office/drawing/2014/main" id="{F56979F3-800A-4EE8-9C7B-13CB0E49A686}"/>
              </a:ext>
            </a:extLst>
          </p:cNvPr>
          <p:cNvSpPr txBox="1"/>
          <p:nvPr/>
        </p:nvSpPr>
        <p:spPr>
          <a:xfrm>
            <a:off x="3892162" y="2540256"/>
            <a:ext cx="3384582" cy="2862322"/>
          </a:xfrm>
          <a:prstGeom prst="rect">
            <a:avLst/>
          </a:prstGeom>
          <a:noFill/>
        </p:spPr>
        <p:txBody>
          <a:bodyPr wrap="square" rtlCol="0">
            <a:spAutoFit/>
          </a:bodyPr>
          <a:lstStyle/>
          <a:p>
            <a:pPr algn="ctr"/>
            <a:r>
              <a:rPr lang="en-US" dirty="0" err="1"/>
              <a:t>McKoen</a:t>
            </a:r>
            <a:r>
              <a:rPr lang="en-US" dirty="0"/>
              <a:t> liked this book because it was about two sisters. She liked the kind sister best. The kind sister was nice to everyone even the snake. When the king needed a wife, he chooses her because she had been nice to the snake (he had been the snake).</a:t>
            </a:r>
          </a:p>
        </p:txBody>
      </p:sp>
    </p:spTree>
    <p:extLst>
      <p:ext uri="{BB962C8B-B14F-4D97-AF65-F5344CB8AC3E}">
        <p14:creationId xmlns:p14="http://schemas.microsoft.com/office/powerpoint/2010/main" val="10859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68A9BA-D22E-42CC-BFDF-7B986ABFA7A2}"/>
              </a:ext>
            </a:extLst>
          </p:cNvPr>
          <p:cNvSpPr>
            <a:spLocks noGrp="1"/>
          </p:cNvSpPr>
          <p:nvPr>
            <p:ph sz="half" idx="1"/>
          </p:nvPr>
        </p:nvSpPr>
        <p:spPr/>
        <p:txBody>
          <a:bodyPr/>
          <a:lstStyle/>
          <a:p>
            <a:r>
              <a:rPr lang="en-US" dirty="0" err="1"/>
              <a:t>McKoen</a:t>
            </a:r>
            <a:r>
              <a:rPr lang="en-US" dirty="0"/>
              <a:t> chose the book</a:t>
            </a:r>
          </a:p>
        </p:txBody>
      </p:sp>
      <p:sp>
        <p:nvSpPr>
          <p:cNvPr id="14" name="TextBox 13">
            <a:extLst>
              <a:ext uri="{FF2B5EF4-FFF2-40B4-BE49-F238E27FC236}">
                <a16:creationId xmlns:a16="http://schemas.microsoft.com/office/drawing/2014/main" id="{6998D440-C865-4CD5-959D-8C66B0233393}"/>
              </a:ext>
            </a:extLst>
          </p:cNvPr>
          <p:cNvSpPr txBox="1"/>
          <p:nvPr/>
        </p:nvSpPr>
        <p:spPr>
          <a:xfrm>
            <a:off x="3403600" y="639316"/>
            <a:ext cx="3972560" cy="1107996"/>
          </a:xfrm>
          <a:prstGeom prst="rect">
            <a:avLst/>
          </a:prstGeom>
          <a:noFill/>
        </p:spPr>
        <p:txBody>
          <a:bodyPr wrap="square" rtlCol="0">
            <a:spAutoFit/>
          </a:bodyPr>
          <a:lstStyle/>
          <a:p>
            <a:pPr algn="ctr"/>
            <a:r>
              <a:rPr lang="en-US" sz="6600" dirty="0" err="1">
                <a:latin typeface="Comic Sans MS" panose="030F0702030302020204" pitchFamily="66" charset="0"/>
              </a:rPr>
              <a:t>McKoen</a:t>
            </a:r>
            <a:endParaRPr lang="en-US" sz="6600" dirty="0">
              <a:latin typeface="Comic Sans MS" panose="030F0702030302020204" pitchFamily="66" charset="0"/>
            </a:endParaRPr>
          </a:p>
        </p:txBody>
      </p:sp>
      <p:pic>
        <p:nvPicPr>
          <p:cNvPr id="11266" name="Picture 2">
            <a:extLst>
              <a:ext uri="{FF2B5EF4-FFF2-40B4-BE49-F238E27FC236}">
                <a16:creationId xmlns:a16="http://schemas.microsoft.com/office/drawing/2014/main" id="{643A274F-CC08-4A36-8534-DE67D2625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110" y="174731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7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3A545B-001D-4872-81D5-96D46FE7E659}"/>
              </a:ext>
            </a:extLst>
          </p:cNvPr>
          <p:cNvSpPr txBox="1"/>
          <p:nvPr/>
        </p:nvSpPr>
        <p:spPr>
          <a:xfrm>
            <a:off x="7620000" y="614591"/>
            <a:ext cx="2468880" cy="1107996"/>
          </a:xfrm>
          <a:prstGeom prst="rect">
            <a:avLst/>
          </a:prstGeom>
          <a:noFill/>
        </p:spPr>
        <p:txBody>
          <a:bodyPr wrap="square" rtlCol="0">
            <a:spAutoFit/>
          </a:bodyPr>
          <a:lstStyle/>
          <a:p>
            <a:r>
              <a:rPr lang="en-US" sz="6600" dirty="0">
                <a:solidFill>
                  <a:srgbClr val="002060"/>
                </a:solidFill>
                <a:latin typeface="Comic Sans MS" panose="030F0702030302020204" pitchFamily="66" charset="0"/>
              </a:rPr>
              <a:t>Isaac</a:t>
            </a:r>
          </a:p>
        </p:txBody>
      </p:sp>
      <p:pic>
        <p:nvPicPr>
          <p:cNvPr id="2052" name="Picture 4" descr="Image preview">
            <a:extLst>
              <a:ext uri="{FF2B5EF4-FFF2-40B4-BE49-F238E27FC236}">
                <a16:creationId xmlns:a16="http://schemas.microsoft.com/office/drawing/2014/main" id="{D5560665-E124-4BCE-A5B3-5A152CE2245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669" t="15142" r="28854" b="33206"/>
          <a:stretch/>
        </p:blipFill>
        <p:spPr bwMode="auto">
          <a:xfrm rot="5400000">
            <a:off x="4440922" y="2997208"/>
            <a:ext cx="2987037" cy="30073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62A488EB-B642-4318-8656-F07B46875BA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758" t="9778" r="19719" b="4413"/>
          <a:stretch/>
        </p:blipFill>
        <p:spPr bwMode="auto">
          <a:xfrm rot="5400000">
            <a:off x="340992" y="2220597"/>
            <a:ext cx="4135124" cy="34328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ADC121-F2D8-479F-BE3E-E626BDDD0DD5}"/>
              </a:ext>
            </a:extLst>
          </p:cNvPr>
          <p:cNvSpPr txBox="1"/>
          <p:nvPr/>
        </p:nvSpPr>
        <p:spPr>
          <a:xfrm>
            <a:off x="4390590" y="1854666"/>
            <a:ext cx="6458819" cy="954107"/>
          </a:xfrm>
          <a:prstGeom prst="rect">
            <a:avLst/>
          </a:prstGeom>
          <a:noFill/>
        </p:spPr>
        <p:txBody>
          <a:bodyPr wrap="none" rtlCol="0">
            <a:spAutoFit/>
          </a:bodyPr>
          <a:lstStyle/>
          <a:p>
            <a:r>
              <a:rPr lang="en-US" sz="2800" u="sng" dirty="0"/>
              <a:t>Faith the Cow</a:t>
            </a:r>
          </a:p>
          <a:p>
            <a:r>
              <a:rPr lang="en-US" sz="2800" dirty="0"/>
              <a:t>The book is about the Heifer Project.</a:t>
            </a:r>
          </a:p>
        </p:txBody>
      </p:sp>
    </p:spTree>
    <p:extLst>
      <p:ext uri="{BB962C8B-B14F-4D97-AF65-F5344CB8AC3E}">
        <p14:creationId xmlns:p14="http://schemas.microsoft.com/office/powerpoint/2010/main" val="40958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926617-58F6-417D-9FAF-51861EBE7B8A}"/>
              </a:ext>
            </a:extLst>
          </p:cNvPr>
          <p:cNvSpPr>
            <a:spLocks noGrp="1"/>
          </p:cNvSpPr>
          <p:nvPr>
            <p:ph sz="half" idx="2"/>
          </p:nvPr>
        </p:nvSpPr>
        <p:spPr>
          <a:xfrm>
            <a:off x="1493520" y="2173441"/>
            <a:ext cx="5334000" cy="3091018"/>
          </a:xfrm>
        </p:spPr>
        <p:txBody>
          <a:bodyPr/>
          <a:lstStyle/>
          <a:p>
            <a:pPr marL="0" indent="0" algn="r">
              <a:buNone/>
            </a:pPr>
            <a:r>
              <a:rPr lang="en-US" u="sng" dirty="0"/>
              <a:t>One Smile</a:t>
            </a:r>
          </a:p>
          <a:p>
            <a:pPr marL="0" indent="0" algn="r">
              <a:buNone/>
            </a:pPr>
            <a:r>
              <a:rPr lang="en-US" dirty="0"/>
              <a:t>The book is about how one little girl smiled at a man that was sad and it made him feel better. He then helped someone and made them feel better. Then those people were happy. They made someone else happy, and t just kept going through the whole town. </a:t>
            </a:r>
          </a:p>
          <a:p>
            <a:pPr marL="0" indent="0">
              <a:buNone/>
            </a:pPr>
            <a:endParaRPr lang="en-US" dirty="0"/>
          </a:p>
        </p:txBody>
      </p:sp>
      <p:sp>
        <p:nvSpPr>
          <p:cNvPr id="6" name="TextBox 5">
            <a:extLst>
              <a:ext uri="{FF2B5EF4-FFF2-40B4-BE49-F238E27FC236}">
                <a16:creationId xmlns:a16="http://schemas.microsoft.com/office/drawing/2014/main" id="{A57FCED4-4635-45A2-B98E-28E8412986B2}"/>
              </a:ext>
            </a:extLst>
          </p:cNvPr>
          <p:cNvSpPr txBox="1"/>
          <p:nvPr/>
        </p:nvSpPr>
        <p:spPr>
          <a:xfrm>
            <a:off x="4358640" y="883361"/>
            <a:ext cx="2468880" cy="1107996"/>
          </a:xfrm>
          <a:prstGeom prst="rect">
            <a:avLst/>
          </a:prstGeom>
          <a:noFill/>
        </p:spPr>
        <p:txBody>
          <a:bodyPr wrap="square" rtlCol="0">
            <a:spAutoFit/>
          </a:bodyPr>
          <a:lstStyle/>
          <a:p>
            <a:r>
              <a:rPr lang="en-US" sz="6600" dirty="0">
                <a:solidFill>
                  <a:srgbClr val="002060"/>
                </a:solidFill>
                <a:latin typeface="Comic Sans MS" panose="030F0702030302020204" pitchFamily="66" charset="0"/>
              </a:rPr>
              <a:t>Isaac</a:t>
            </a:r>
          </a:p>
        </p:txBody>
      </p:sp>
      <p:pic>
        <p:nvPicPr>
          <p:cNvPr id="8" name="Picture 6" descr="Image preview">
            <a:extLst>
              <a:ext uri="{FF2B5EF4-FFF2-40B4-BE49-F238E27FC236}">
                <a16:creationId xmlns:a16="http://schemas.microsoft.com/office/drawing/2014/main" id="{09FD53EC-EE15-4FCA-A9E4-282B03EFD9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37" t="23556" r="15746" b="16443"/>
          <a:stretch/>
        </p:blipFill>
        <p:spPr bwMode="auto">
          <a:xfrm rot="5400000">
            <a:off x="6484124" y="1158829"/>
            <a:ext cx="5233497" cy="431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5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7E398F-457D-4B46-9E93-1C3392415B6C}"/>
              </a:ext>
            </a:extLst>
          </p:cNvPr>
          <p:cNvSpPr txBox="1"/>
          <p:nvPr/>
        </p:nvSpPr>
        <p:spPr>
          <a:xfrm>
            <a:off x="2865120" y="1765830"/>
            <a:ext cx="2468880" cy="1107996"/>
          </a:xfrm>
          <a:prstGeom prst="rect">
            <a:avLst/>
          </a:prstGeom>
          <a:noFill/>
        </p:spPr>
        <p:txBody>
          <a:bodyPr wrap="square" rtlCol="0">
            <a:spAutoFit/>
          </a:bodyPr>
          <a:lstStyle/>
          <a:p>
            <a:r>
              <a:rPr lang="en-US" sz="6600" dirty="0">
                <a:latin typeface="Comic Sans MS" panose="030F0702030302020204" pitchFamily="66" charset="0"/>
              </a:rPr>
              <a:t>Egan</a:t>
            </a:r>
          </a:p>
        </p:txBody>
      </p:sp>
      <p:pic>
        <p:nvPicPr>
          <p:cNvPr id="3074" name="Picture 2">
            <a:extLst>
              <a:ext uri="{FF2B5EF4-FFF2-40B4-BE49-F238E27FC236}">
                <a16:creationId xmlns:a16="http://schemas.microsoft.com/office/drawing/2014/main" id="{39F67F50-1B19-4222-9D10-5D5FB92DBF8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2666" t="2762" r="22810" b="33789"/>
          <a:stretch/>
        </p:blipFill>
        <p:spPr bwMode="auto">
          <a:xfrm rot="5400000">
            <a:off x="5683270" y="904964"/>
            <a:ext cx="5784024" cy="50480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6FE6BF-02EA-4DDE-B6B6-EEEBE94BAA54}"/>
              </a:ext>
            </a:extLst>
          </p:cNvPr>
          <p:cNvSpPr txBox="1"/>
          <p:nvPr/>
        </p:nvSpPr>
        <p:spPr>
          <a:xfrm>
            <a:off x="1077257" y="3337844"/>
            <a:ext cx="4615366" cy="646331"/>
          </a:xfrm>
          <a:prstGeom prst="rect">
            <a:avLst/>
          </a:prstGeom>
          <a:noFill/>
        </p:spPr>
        <p:txBody>
          <a:bodyPr wrap="none" rtlCol="0">
            <a:spAutoFit/>
          </a:bodyPr>
          <a:lstStyle/>
          <a:p>
            <a:r>
              <a:rPr lang="en-US" sz="3600" b="1" dirty="0"/>
              <a:t>Book: Faith the Cow</a:t>
            </a:r>
          </a:p>
        </p:txBody>
      </p:sp>
    </p:spTree>
    <p:extLst>
      <p:ext uri="{BB962C8B-B14F-4D97-AF65-F5344CB8AC3E}">
        <p14:creationId xmlns:p14="http://schemas.microsoft.com/office/powerpoint/2010/main" val="232127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76EBF-3400-4EBD-B4BD-C8FDA19DD01A}"/>
              </a:ext>
            </a:extLst>
          </p:cNvPr>
          <p:cNvSpPr txBox="1"/>
          <p:nvPr/>
        </p:nvSpPr>
        <p:spPr>
          <a:xfrm>
            <a:off x="7434943" y="287383"/>
            <a:ext cx="2468880" cy="1107996"/>
          </a:xfrm>
          <a:prstGeom prst="rect">
            <a:avLst/>
          </a:prstGeom>
          <a:noFill/>
        </p:spPr>
        <p:txBody>
          <a:bodyPr wrap="square" rtlCol="0">
            <a:spAutoFit/>
          </a:bodyPr>
          <a:lstStyle/>
          <a:p>
            <a:r>
              <a:rPr lang="en-US" sz="6600" dirty="0">
                <a:latin typeface="Comic Sans MS" panose="030F0702030302020204" pitchFamily="66" charset="0"/>
              </a:rPr>
              <a:t>Egan</a:t>
            </a:r>
          </a:p>
        </p:txBody>
      </p:sp>
      <p:pic>
        <p:nvPicPr>
          <p:cNvPr id="4" name="Picture 10">
            <a:extLst>
              <a:ext uri="{FF2B5EF4-FFF2-40B4-BE49-F238E27FC236}">
                <a16:creationId xmlns:a16="http://schemas.microsoft.com/office/drawing/2014/main" id="{BBBECAA7-274C-4F69-A4E8-E3A2E66ACF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6" t="8943" r="5715" b="4028"/>
          <a:stretch/>
        </p:blipFill>
        <p:spPr bwMode="auto">
          <a:xfrm>
            <a:off x="2550724" y="1395379"/>
            <a:ext cx="7090551" cy="517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otalTime>289</TotalTime>
  <Words>976</Words>
  <Application>Microsoft Office PowerPoint</Application>
  <PresentationFormat>Widescreen</PresentationFormat>
  <Paragraphs>103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Comic Sans MS</vt:lpstr>
      <vt:lpstr>Vapor Trail</vt:lpstr>
      <vt:lpstr>Hutterthal CHURCH ShaLom Readers 2020</vt:lpstr>
      <vt:lpstr>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Hutterthal ShaLom Readers 2020</dc:title>
  <dc:creator>Hofer, Rebecca A</dc:creator>
  <cp:lastModifiedBy>Hofer, Rebecca A</cp:lastModifiedBy>
  <cp:revision>42</cp:revision>
  <dcterms:created xsi:type="dcterms:W3CDTF">2020-09-19T16:09:13Z</dcterms:created>
  <dcterms:modified xsi:type="dcterms:W3CDTF">2020-09-19T21:02:47Z</dcterms:modified>
</cp:coreProperties>
</file>